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82" r:id="rId5"/>
    <p:sldId id="274" r:id="rId6"/>
    <p:sldId id="275" r:id="rId7"/>
    <p:sldId id="276" r:id="rId8"/>
    <p:sldId id="258" r:id="rId9"/>
    <p:sldId id="260" r:id="rId10"/>
    <p:sldId id="261" r:id="rId11"/>
    <p:sldId id="262" r:id="rId12"/>
    <p:sldId id="265" r:id="rId13"/>
    <p:sldId id="266" r:id="rId14"/>
    <p:sldId id="263" r:id="rId15"/>
    <p:sldId id="277" r:id="rId16"/>
    <p:sldId id="264" r:id="rId17"/>
    <p:sldId id="267" r:id="rId18"/>
    <p:sldId id="268" r:id="rId19"/>
    <p:sldId id="269" r:id="rId20"/>
    <p:sldId id="270" r:id="rId21"/>
    <p:sldId id="271" r:id="rId22"/>
    <p:sldId id="272" r:id="rId23"/>
    <p:sldId id="273" r:id="rId24"/>
    <p:sldId id="278" r:id="rId25"/>
    <p:sldId id="279" r:id="rId26"/>
    <p:sldId id="280" r:id="rId27"/>
    <p:sldId id="283" r:id="rId28"/>
    <p:sldId id="284" r:id="rId29"/>
    <p:sldId id="285" r:id="rId30"/>
    <p:sldId id="286" r:id="rId31"/>
    <p:sldId id="287" r:id="rId32"/>
    <p:sldId id="281" r:id="rId3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1039B207-8DF8-4B3D-A60F-0D9773642877}" type="datetimeFigureOut">
              <a:rPr lang="hr-HR" smtClean="0"/>
              <a:t>5.11.2022.</a:t>
            </a:fld>
            <a:endParaRPr lang="hr-HR"/>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AF13F00F-3DC3-4B0C-8002-32B2D24E33B3}"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F13F00F-3DC3-4B0C-8002-32B2D24E33B3}"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F13F00F-3DC3-4B0C-8002-32B2D24E33B3}"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F13F00F-3DC3-4B0C-8002-32B2D24E33B3}" type="slidenum">
              <a:rPr lang="hr-HR" smtClean="0"/>
              <a:t>‹#›</a:t>
            </a:fld>
            <a:endParaRPr lang="hr-HR"/>
          </a:p>
        </p:txBody>
      </p:sp>
      <p:sp>
        <p:nvSpPr>
          <p:cNvPr id="7" name="Naslov 6"/>
          <p:cNvSpPr>
            <a:spLocks noGrp="1"/>
          </p:cNvSpPr>
          <p:nvPr>
            <p:ph type="title"/>
          </p:nvPr>
        </p:nvSpPr>
        <p:spPr/>
        <p:txBody>
          <a:bodyPr rtlCol="0"/>
          <a:lstStyle>
            <a:extLst/>
          </a:lstStyle>
          <a:p>
            <a:r>
              <a:rPr kumimoji="0" lang="hr-HR" smtClean="0"/>
              <a:t>Uredite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F13F00F-3DC3-4B0C-8002-32B2D24E33B3}" type="slidenum">
              <a:rPr lang="hr-HR" smtClean="0"/>
              <a:t>‹#›</a:t>
            </a:fld>
            <a:endParaRPr lang="hr-HR"/>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2">
        <a:schemeClr val="bg1"/>
      </p:bgRef>
    </p:bg>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AF13F00F-3DC3-4B0C-8002-32B2D24E33B3}" type="slidenum">
              <a:rPr lang="hr-HR" smtClean="0"/>
              <a:t>‹#›</a:t>
            </a:fld>
            <a:endParaRPr lang="hr-HR"/>
          </a:p>
        </p:txBody>
      </p:sp>
      <p:sp>
        <p:nvSpPr>
          <p:cNvPr id="8" name="Naslov 7"/>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AF13F00F-3DC3-4B0C-8002-32B2D24E33B3}"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AF13F00F-3DC3-4B0C-8002-32B2D24E33B3}" type="slidenum">
              <a:rPr lang="hr-HR" smtClean="0"/>
              <a:t>‹#›</a:t>
            </a:fld>
            <a:endParaRPr lang="hr-HR"/>
          </a:p>
        </p:txBody>
      </p:sp>
      <p:sp>
        <p:nvSpPr>
          <p:cNvPr id="6" name="Naslov 5"/>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1039B207-8DF8-4B3D-A60F-0D9773642877}" type="datetimeFigureOut">
              <a:rPr lang="hr-HR" smtClean="0"/>
              <a:t>5.11.2022.</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AF13F00F-3DC3-4B0C-8002-32B2D24E33B3}"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extLst/>
          </a:lstStyle>
          <a:p>
            <a:fld id="{1039B207-8DF8-4B3D-A60F-0D9773642877}" type="datetimeFigureOut">
              <a:rPr lang="hr-HR" smtClean="0"/>
              <a:t>5.11.2022.</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AF13F00F-3DC3-4B0C-8002-32B2D24E33B3}"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Uredite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Kliknite ikonu da biste dodali  sliku</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1039B207-8DF8-4B3D-A60F-0D9773642877}" type="datetimeFigureOut">
              <a:rPr lang="hr-HR" smtClean="0"/>
              <a:t>5.11.2022.</a:t>
            </a:fld>
            <a:endParaRPr lang="hr-HR"/>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AF13F00F-3DC3-4B0C-8002-32B2D24E33B3}" type="slidenum">
              <a:rPr lang="hr-HR" smtClean="0"/>
              <a:t>‹#›</a:t>
            </a:fld>
            <a:endParaRPr lang="hr-HR"/>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Uredite stil naslova matrice</a:t>
            </a:r>
            <a:endParaRPr kumimoji="0" lang="en-US"/>
          </a:p>
        </p:txBody>
      </p:sp>
      <p:sp>
        <p:nvSpPr>
          <p:cNvPr id="8" name="Prostoru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u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u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r-HR" smtClean="0"/>
              <a:t>Uredite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39B207-8DF8-4B3D-A60F-0D9773642877}" type="datetimeFigureOut">
              <a:rPr lang="hr-HR" smtClean="0"/>
              <a:t>5.11.2022.</a:t>
            </a:fld>
            <a:endParaRPr lang="hr-HR"/>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13F00F-3DC3-4B0C-8002-32B2D24E33B3}"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hcch.net/en/instruments/conventions/full-text/?cid=13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755576" y="764705"/>
            <a:ext cx="7702624" cy="2817658"/>
          </a:xfrm>
        </p:spPr>
        <p:txBody>
          <a:bodyPr>
            <a:normAutofit fontScale="90000"/>
          </a:bodyPr>
          <a:lstStyle/>
          <a:p>
            <a:pPr algn="l"/>
            <a:r>
              <a:rPr lang="hr-HR" dirty="0">
                <a:effectLst/>
                <a:latin typeface="Arial" panose="020B0604020202020204" pitchFamily="34" charset="0"/>
                <a:cs typeface="Arial" panose="020B0604020202020204" pitchFamily="34" charset="0"/>
              </a:rPr>
              <a:t>Uredbe o pojačanoj suradnji i pravni izvori mjerodavnog prava u obiteljskim postupcima</a:t>
            </a:r>
            <a:endParaRPr lang="hr-HR" dirty="0">
              <a:latin typeface="Arial" panose="020B0604020202020204" pitchFamily="34" charset="0"/>
              <a:cs typeface="Arial" panose="020B0604020202020204" pitchFamily="34" charset="0"/>
            </a:endParaRPr>
          </a:p>
        </p:txBody>
      </p:sp>
      <p:sp>
        <p:nvSpPr>
          <p:cNvPr id="3" name="Podnaslov 2"/>
          <p:cNvSpPr>
            <a:spLocks noGrp="1"/>
          </p:cNvSpPr>
          <p:nvPr>
            <p:ph type="subTitle" idx="1"/>
          </p:nvPr>
        </p:nvSpPr>
        <p:spPr/>
        <p:txBody>
          <a:bodyPr/>
          <a:lstStyle/>
          <a:p>
            <a:r>
              <a:rPr lang="hr-HR" dirty="0" err="1" smtClean="0">
                <a:latin typeface="Arial" panose="020B0604020202020204" pitchFamily="34" charset="0"/>
                <a:cs typeface="Arial" panose="020B0604020202020204" pitchFamily="34" charset="0"/>
              </a:rPr>
              <a:t>Tijana</a:t>
            </a:r>
            <a:r>
              <a:rPr lang="hr-HR" dirty="0" smtClean="0">
                <a:latin typeface="Arial" panose="020B0604020202020204" pitchFamily="34" charset="0"/>
                <a:cs typeface="Arial" panose="020B0604020202020204" pitchFamily="34" charset="0"/>
              </a:rPr>
              <a:t> Kokić</a:t>
            </a:r>
          </a:p>
          <a:p>
            <a:r>
              <a:rPr lang="hr-HR" dirty="0" smtClean="0">
                <a:latin typeface="Arial" panose="020B0604020202020204" pitchFamily="34" charset="0"/>
                <a:cs typeface="Arial" panose="020B0604020202020204" pitchFamily="34" charset="0"/>
              </a:rPr>
              <a:t>Općinski građanski sud u Zagrebu</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13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476672"/>
            <a:ext cx="8219256" cy="5760640"/>
          </a:xfrm>
        </p:spPr>
        <p:txBody>
          <a:bodyPr>
            <a:normAutofit fontScale="85000" lnSpcReduction="10000"/>
          </a:bodyPr>
          <a:lstStyle/>
          <a:p>
            <a:pPr marL="109728" indent="0" algn="just">
              <a:buNone/>
            </a:pPr>
            <a:r>
              <a:rPr lang="hr-HR" b="1" dirty="0" smtClean="0">
                <a:latin typeface="Arial" panose="020B0604020202020204" pitchFamily="34" charset="0"/>
                <a:cs typeface="Arial" panose="020B0604020202020204" pitchFamily="34" charset="0"/>
              </a:rPr>
              <a:t>-  </a:t>
            </a:r>
            <a:r>
              <a:rPr lang="hr-HR" b="1" dirty="0" err="1" smtClean="0">
                <a:latin typeface="Arial" panose="020B0604020202020204" pitchFamily="34" charset="0"/>
                <a:cs typeface="Arial" panose="020B0604020202020204" pitchFamily="34" charset="0"/>
              </a:rPr>
              <a:t>Egzekvatura</a:t>
            </a:r>
            <a:r>
              <a:rPr lang="hr-HR" dirty="0">
                <a:latin typeface="Arial" panose="020B0604020202020204" pitchFamily="34" charset="0"/>
                <a:cs typeface="Arial" panose="020B0604020202020204" pitchFamily="34" charset="0"/>
              </a:rPr>
              <a:t>, posredni postupak potreban za prekogranično izvršenje, </a:t>
            </a:r>
            <a:r>
              <a:rPr lang="hr-HR" b="1" dirty="0">
                <a:latin typeface="Arial" panose="020B0604020202020204" pitchFamily="34" charset="0"/>
                <a:cs typeface="Arial" panose="020B0604020202020204" pitchFamily="34" charset="0"/>
              </a:rPr>
              <a:t>ukida se za sve odluke</a:t>
            </a:r>
            <a:r>
              <a:rPr lang="hr-HR" dirty="0">
                <a:latin typeface="Arial" panose="020B0604020202020204" pitchFamily="34" charset="0"/>
                <a:cs typeface="Arial" panose="020B0604020202020204" pitchFamily="34" charset="0"/>
              </a:rPr>
              <a:t>. U svrhu izvršenja u državi članici odluke donesene u drugoj državi članici, stranka koja traži izvršenje tijelu nadležnom za izvršenje dostavlja: </a:t>
            </a:r>
            <a:r>
              <a:rPr lang="hr-HR" b="1" dirty="0">
                <a:latin typeface="Arial" panose="020B0604020202020204" pitchFamily="34" charset="0"/>
                <a:cs typeface="Arial" panose="020B0604020202020204" pitchFamily="34" charset="0"/>
              </a:rPr>
              <a:t>(a)</a:t>
            </a:r>
            <a:r>
              <a:rPr lang="hr-HR" dirty="0">
                <a:latin typeface="Arial" panose="020B0604020202020204" pitchFamily="34" charset="0"/>
                <a:cs typeface="Arial" panose="020B0604020202020204" pitchFamily="34" charset="0"/>
              </a:rPr>
              <a:t> presliku odluke </a:t>
            </a:r>
            <a:r>
              <a:rPr lang="hr-HR" b="1" dirty="0">
                <a:latin typeface="Arial" panose="020B0604020202020204" pitchFamily="34" charset="0"/>
                <a:cs typeface="Arial" panose="020B0604020202020204" pitchFamily="34" charset="0"/>
              </a:rPr>
              <a:t>i</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(b)</a:t>
            </a:r>
            <a:r>
              <a:rPr lang="hr-HR" dirty="0">
                <a:latin typeface="Arial" panose="020B0604020202020204" pitchFamily="34" charset="0"/>
                <a:cs typeface="Arial" panose="020B0604020202020204" pitchFamily="34" charset="0"/>
              </a:rPr>
              <a:t> odgovarajuću </a:t>
            </a:r>
            <a:r>
              <a:rPr lang="hr-HR" dirty="0" smtClean="0">
                <a:latin typeface="Arial" panose="020B0604020202020204" pitchFamily="34" charset="0"/>
                <a:cs typeface="Arial" panose="020B0604020202020204" pitchFamily="34" charset="0"/>
              </a:rPr>
              <a:t>potvrdu.</a:t>
            </a:r>
          </a:p>
          <a:p>
            <a:pPr algn="just">
              <a:buFontTx/>
              <a:buChar char="-"/>
            </a:pPr>
            <a:endParaRPr lang="hr-HR" dirty="0" smtClean="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      Mehanizam </a:t>
            </a:r>
            <a:r>
              <a:rPr lang="hr-HR" b="1" dirty="0">
                <a:latin typeface="Arial" panose="020B0604020202020204" pitchFamily="34" charset="0"/>
                <a:cs typeface="Arial" panose="020B0604020202020204" pitchFamily="34" charset="0"/>
              </a:rPr>
              <a:t>brzog povratka u slučaju otmice djeteta </a:t>
            </a:r>
            <a:r>
              <a:rPr lang="hr-HR" dirty="0">
                <a:latin typeface="Arial" panose="020B0604020202020204" pitchFamily="34" charset="0"/>
                <a:cs typeface="Arial" panose="020B0604020202020204" pitchFamily="34" charset="0"/>
              </a:rPr>
              <a:t>uvelike se temelji na mehanizmu predaje iz </a:t>
            </a:r>
            <a:r>
              <a:rPr lang="hr-HR" b="1" dirty="0">
                <a:latin typeface="Arial" panose="020B0604020202020204" pitchFamily="34" charset="0"/>
                <a:cs typeface="Arial" panose="020B0604020202020204" pitchFamily="34" charset="0"/>
              </a:rPr>
              <a:t>Haške konvencije iz 1980</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koji se dopunjuje Uredbom</a:t>
            </a:r>
            <a:r>
              <a:rPr lang="hr-HR" dirty="0">
                <a:latin typeface="Arial" panose="020B0604020202020204" pitchFamily="34" charset="0"/>
                <a:cs typeface="Arial" panose="020B0604020202020204" pitchFamily="34" charset="0"/>
              </a:rPr>
              <a:t>. </a:t>
            </a: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Uredbom </a:t>
            </a:r>
            <a:r>
              <a:rPr lang="hr-HR" dirty="0">
                <a:latin typeface="Arial" panose="020B0604020202020204" pitchFamily="34" charset="0"/>
                <a:cs typeface="Arial" panose="020B0604020202020204" pitchFamily="34" charset="0"/>
              </a:rPr>
              <a:t>se osigurava i brži povratak djeteta (</a:t>
            </a:r>
            <a:r>
              <a:rPr lang="hr-HR" b="1" dirty="0">
                <a:latin typeface="Arial" panose="020B0604020202020204" pitchFamily="34" charset="0"/>
                <a:cs typeface="Arial" panose="020B0604020202020204" pitchFamily="34" charset="0"/>
              </a:rPr>
              <a:t>najviše šest tjedana za prvostupanjski sud i šest tjedana za svaki žalbeni sud</a:t>
            </a:r>
            <a:r>
              <a:rPr lang="hr-HR" dirty="0">
                <a:latin typeface="Arial" panose="020B0604020202020204" pitchFamily="34" charset="0"/>
                <a:cs typeface="Arial" panose="020B0604020202020204" pitchFamily="34" charset="0"/>
              </a:rPr>
              <a:t>). Osim toga, središnje tijelo morat će učinkovito obraditi zahtjev (rok od pet dana za potvrdu primitka zahtjeva</a:t>
            </a:r>
            <a:r>
              <a:rPr lang="hr-HR" dirty="0" smtClean="0">
                <a:latin typeface="Arial" panose="020B0604020202020204" pitchFamily="34" charset="0"/>
                <a:cs typeface="Arial" panose="020B0604020202020204" pitchFamily="34" charset="0"/>
              </a:rPr>
              <a:t>).</a:t>
            </a:r>
          </a:p>
          <a:p>
            <a:pPr marL="109728" indent="0" algn="just">
              <a:buNone/>
            </a:pPr>
            <a:r>
              <a:rPr lang="hr-HR" dirty="0" smtClean="0">
                <a:latin typeface="Arial" panose="020B0604020202020204" pitchFamily="34" charset="0"/>
                <a:cs typeface="Arial" panose="020B0604020202020204" pitchFamily="34" charset="0"/>
              </a:rPr>
              <a:t>( za RH različiti rokovi u odnosu na EU i treće zemlje s obzirom na Zakon o provedbi HK 1980 ).</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848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620688"/>
            <a:ext cx="8219256" cy="5688632"/>
          </a:xfrm>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Uredbom </a:t>
            </a:r>
            <a:r>
              <a:rPr lang="vi-VN" dirty="0">
                <a:latin typeface="Arial" panose="020B0604020202020204" pitchFamily="34" charset="0"/>
                <a:cs typeface="Arial" panose="020B0604020202020204" pitchFamily="34" charset="0"/>
              </a:rPr>
              <a:t>se </a:t>
            </a:r>
            <a:r>
              <a:rPr lang="vi-VN" b="1" dirty="0">
                <a:latin typeface="Arial" panose="020B0604020202020204" pitchFamily="34" charset="0"/>
                <a:cs typeface="Arial" panose="020B0604020202020204" pitchFamily="34" charset="0"/>
              </a:rPr>
              <a:t>djeci pruža i mogućnost da izraze svoje mišljenje</a:t>
            </a:r>
            <a:r>
              <a:rPr lang="vi-VN" dirty="0">
                <a:latin typeface="Arial" panose="020B0604020202020204" pitchFamily="34" charset="0"/>
                <a:cs typeface="Arial" panose="020B0604020202020204" pitchFamily="34" charset="0"/>
              </a:rPr>
              <a:t> tijekom postupaka u stvarima povezanima s roditeljskom odgovornošću i u </a:t>
            </a:r>
            <a:r>
              <a:rPr lang="vi-VN" dirty="0" smtClean="0">
                <a:latin typeface="Arial" panose="020B0604020202020204" pitchFamily="34" charset="0"/>
                <a:cs typeface="Arial" panose="020B0604020202020204" pitchFamily="34" charset="0"/>
              </a:rPr>
              <a:t>slučajevima </a:t>
            </a:r>
            <a:r>
              <a:rPr lang="vi-VN" dirty="0">
                <a:latin typeface="Arial" panose="020B0604020202020204" pitchFamily="34" charset="0"/>
                <a:cs typeface="Arial" panose="020B0604020202020204" pitchFamily="34" charset="0"/>
              </a:rPr>
              <a:t>međunarodne otmice </a:t>
            </a:r>
            <a:r>
              <a:rPr lang="vi-VN" dirty="0" smtClean="0">
                <a:latin typeface="Arial" panose="020B0604020202020204" pitchFamily="34" charset="0"/>
                <a:cs typeface="Arial" panose="020B0604020202020204" pitchFamily="34" charset="0"/>
              </a:rPr>
              <a:t>djece</a:t>
            </a:r>
            <a:r>
              <a:rPr lang="hr-HR" dirty="0" smtClean="0">
                <a:latin typeface="Arial" panose="020B0604020202020204" pitchFamily="34" charset="0"/>
                <a:cs typeface="Arial" panose="020B0604020202020204" pitchFamily="34" charset="0"/>
              </a:rPr>
              <a:t>. </a:t>
            </a:r>
          </a:p>
          <a:p>
            <a:pPr algn="just">
              <a:buFontTx/>
              <a:buChar char="-"/>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a:t>
            </a:r>
            <a:r>
              <a:rPr lang="vi-VN" b="1" dirty="0" smtClean="0">
                <a:latin typeface="Arial" panose="020B0604020202020204" pitchFamily="34" charset="0"/>
                <a:cs typeface="Arial" panose="020B0604020202020204" pitchFamily="34" charset="0"/>
              </a:rPr>
              <a:t>Promiče </a:t>
            </a:r>
            <a:r>
              <a:rPr lang="vi-VN" b="1" dirty="0">
                <a:latin typeface="Arial" panose="020B0604020202020204" pitchFamily="34" charset="0"/>
                <a:cs typeface="Arial" panose="020B0604020202020204" pitchFamily="34" charset="0"/>
              </a:rPr>
              <a:t>se bolja suradnja među središnjim tijelima</a:t>
            </a:r>
            <a:r>
              <a:rPr lang="vi-VN" dirty="0">
                <a:latin typeface="Arial" panose="020B0604020202020204" pitchFamily="34" charset="0"/>
                <a:cs typeface="Arial" panose="020B0604020202020204" pitchFamily="34" charset="0"/>
              </a:rPr>
              <a:t>, instancama kojima se roditelji izravno obraćaju. Svaka država članica određuje jedno ili više središnjih tijela za pomoć pri primjeni navedene Uredbe u stvarima povezanima s roditeljskom odgovornošću</a:t>
            </a:r>
            <a:r>
              <a:rPr lang="vi-VN" dirty="0" smtClean="0">
                <a:latin typeface="Arial" panose="020B0604020202020204" pitchFamily="34" charset="0"/>
                <a:cs typeface="Arial" panose="020B0604020202020204" pitchFamily="34" charset="0"/>
              </a:rPr>
              <a:t>.</a:t>
            </a:r>
            <a:endParaRPr lang="hr-HR" dirty="0" smtClean="0">
              <a:latin typeface="Arial" panose="020B0604020202020204" pitchFamily="34" charset="0"/>
              <a:cs typeface="Arial" panose="020B0604020202020204" pitchFamily="34" charset="0"/>
            </a:endParaRPr>
          </a:p>
          <a:p>
            <a:pPr algn="just">
              <a:buFontTx/>
              <a:buChar char="-"/>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Uredbom </a:t>
            </a:r>
            <a:r>
              <a:rPr lang="vi-VN" dirty="0">
                <a:latin typeface="Arial" panose="020B0604020202020204" pitchFamily="34" charset="0"/>
                <a:cs typeface="Arial" panose="020B0604020202020204" pitchFamily="34" charset="0"/>
              </a:rPr>
              <a:t>je predviđeno </a:t>
            </a:r>
            <a:r>
              <a:rPr lang="vi-VN" b="1" dirty="0">
                <a:latin typeface="Arial" panose="020B0604020202020204" pitchFamily="34" charset="0"/>
                <a:cs typeface="Arial" panose="020B0604020202020204" pitchFamily="34" charset="0"/>
              </a:rPr>
              <a:t>devet standardnih obrazaca</a:t>
            </a:r>
            <a:r>
              <a:rPr lang="vi-VN" dirty="0">
                <a:latin typeface="Arial" panose="020B0604020202020204" pitchFamily="34" charset="0"/>
                <a:cs typeface="Arial" panose="020B0604020202020204" pitchFamily="34" charset="0"/>
              </a:rPr>
              <a:t>.</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6895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332656"/>
            <a:ext cx="8229600" cy="6120680"/>
          </a:xfrm>
        </p:spPr>
        <p:txBody>
          <a:bodyPr>
            <a:normAutofit fontScale="85000" lnSpcReduction="20000"/>
          </a:bodyPr>
          <a:lstStyle/>
          <a:p>
            <a:pPr marL="109728" indent="0" algn="just">
              <a:buNone/>
            </a:pPr>
            <a:r>
              <a:rPr lang="hr-HR" b="1" dirty="0" smtClean="0">
                <a:latin typeface="Arial" panose="020B0604020202020204" pitchFamily="34" charset="0"/>
                <a:cs typeface="Arial" panose="020B0604020202020204" pitchFamily="34" charset="0"/>
              </a:rPr>
              <a:t>     Članak </a:t>
            </a:r>
            <a:r>
              <a:rPr lang="hr-HR" b="1" dirty="0" smtClean="0">
                <a:latin typeface="Arial" panose="020B0604020202020204" pitchFamily="34" charset="0"/>
                <a:cs typeface="Arial" panose="020B0604020202020204" pitchFamily="34" charset="0"/>
              </a:rPr>
              <a:t>100. UREDBE BRUXELLES II </a:t>
            </a:r>
            <a:r>
              <a:rPr lang="hr-HR" b="1" dirty="0" smtClean="0">
                <a:latin typeface="Arial" panose="020B0604020202020204" pitchFamily="34" charset="0"/>
                <a:cs typeface="Arial" panose="020B0604020202020204" pitchFamily="34" charset="0"/>
              </a:rPr>
              <a:t>b </a:t>
            </a:r>
            <a:r>
              <a:rPr lang="hr-HR" dirty="0" smtClean="0">
                <a:latin typeface="Arial" panose="020B0604020202020204" pitchFamily="34" charset="0"/>
                <a:cs typeface="Arial" panose="020B0604020202020204" pitchFamily="34" charset="0"/>
              </a:rPr>
              <a:t>ili</a:t>
            </a:r>
            <a:r>
              <a:rPr lang="hr-HR" b="1" dirty="0" smtClean="0">
                <a:latin typeface="Arial" panose="020B0604020202020204" pitchFamily="34" charset="0"/>
                <a:cs typeface="Arial" panose="020B0604020202020204" pitchFamily="34" charset="0"/>
              </a:rPr>
              <a:t> </a:t>
            </a:r>
            <a:r>
              <a:rPr lang="hr-HR" b="1" dirty="0" err="1" smtClean="0">
                <a:latin typeface="Arial" panose="020B0604020202020204" pitchFamily="34" charset="0"/>
                <a:cs typeface="Arial" panose="020B0604020202020204" pitchFamily="34" charset="0"/>
              </a:rPr>
              <a:t>ter</a:t>
            </a:r>
            <a:r>
              <a:rPr lang="hr-HR" b="1"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prijelazne odredbe</a:t>
            </a:r>
            <a:r>
              <a:rPr lang="hr-HR" dirty="0" smtClean="0">
                <a:latin typeface="Arial" panose="020B0604020202020204" pitchFamily="34" charset="0"/>
                <a:cs typeface="Arial" panose="020B0604020202020204" pitchFamily="34" charset="0"/>
              </a:rPr>
              <a:t>:</a:t>
            </a:r>
          </a:p>
          <a:p>
            <a:pPr marL="109728" indent="0" algn="just">
              <a:buNone/>
            </a:pPr>
            <a:r>
              <a:rPr lang="hr-HR" dirty="0" smtClean="0">
                <a:latin typeface="Arial" panose="020B0604020202020204" pitchFamily="34" charset="0"/>
                <a:cs typeface="Arial" panose="020B0604020202020204" pitchFamily="34" charset="0"/>
              </a:rPr>
              <a:t>St.1</a:t>
            </a:r>
            <a:r>
              <a:rPr lang="hr-HR"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Uredba se primjenjuje </a:t>
            </a:r>
            <a:r>
              <a:rPr lang="hr-HR" dirty="0">
                <a:latin typeface="Arial" panose="020B0604020202020204" pitchFamily="34" charset="0"/>
                <a:cs typeface="Arial" panose="020B0604020202020204" pitchFamily="34" charset="0"/>
              </a:rPr>
              <a:t>samo </a:t>
            </a:r>
            <a:r>
              <a:rPr lang="hr-HR" dirty="0" smtClean="0">
                <a:latin typeface="Arial" panose="020B0604020202020204" pitchFamily="34" charset="0"/>
                <a:cs typeface="Arial" panose="020B0604020202020204" pitchFamily="34" charset="0"/>
              </a:rPr>
              <a:t>na:</a:t>
            </a:r>
          </a:p>
          <a:p>
            <a:pPr marL="109728" indent="0" algn="just">
              <a:buNone/>
            </a:pPr>
            <a:r>
              <a:rPr lang="hr-HR" dirty="0" smtClean="0">
                <a:latin typeface="Arial" panose="020B0604020202020204" pitchFamily="34" charset="0"/>
                <a:cs typeface="Arial" panose="020B0604020202020204" pitchFamily="34" charset="0"/>
              </a:rPr>
              <a:t>- sudske </a:t>
            </a:r>
            <a:r>
              <a:rPr lang="hr-HR" dirty="0">
                <a:latin typeface="Arial" panose="020B0604020202020204" pitchFamily="34" charset="0"/>
                <a:cs typeface="Arial" panose="020B0604020202020204" pitchFamily="34" charset="0"/>
              </a:rPr>
              <a:t>postupke </a:t>
            </a:r>
            <a:r>
              <a:rPr lang="hr-HR" dirty="0" smtClean="0">
                <a:latin typeface="Arial" panose="020B0604020202020204" pitchFamily="34" charset="0"/>
                <a:cs typeface="Arial" panose="020B0604020202020204" pitchFamily="34" charset="0"/>
              </a:rPr>
              <a:t>pokrenute</a:t>
            </a:r>
            <a:r>
              <a:rPr lang="hr-HR" b="1" dirty="0">
                <a:latin typeface="Arial" panose="020B0604020202020204" pitchFamily="34" charset="0"/>
                <a:cs typeface="Arial" panose="020B0604020202020204" pitchFamily="34" charset="0"/>
              </a:rPr>
              <a:t> 1. kolovoza 2022. ili nakon tog datuma</a:t>
            </a:r>
            <a:r>
              <a:rPr lang="hr-HR" dirty="0" smtClean="0">
                <a:latin typeface="Arial" panose="020B0604020202020204" pitchFamily="34" charset="0"/>
                <a:cs typeface="Arial" panose="020B0604020202020204" pitchFamily="34" charset="0"/>
              </a:rPr>
              <a:t>, </a:t>
            </a:r>
          </a:p>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autentične </a:t>
            </a:r>
            <a:r>
              <a:rPr lang="hr-HR" b="1" dirty="0">
                <a:latin typeface="Arial" panose="020B0604020202020204" pitchFamily="34" charset="0"/>
                <a:cs typeface="Arial" panose="020B0604020202020204" pitchFamily="34" charset="0"/>
              </a:rPr>
              <a:t>isprave </a:t>
            </a:r>
            <a:r>
              <a:rPr lang="hr-HR" dirty="0">
                <a:latin typeface="Arial" panose="020B0604020202020204" pitchFamily="34" charset="0"/>
                <a:cs typeface="Arial" panose="020B0604020202020204" pitchFamily="34" charset="0"/>
              </a:rPr>
              <a:t>koje su službeno sastavljene ili upisane u registar </a:t>
            </a:r>
            <a:r>
              <a:rPr lang="hr-HR" b="1" dirty="0">
                <a:latin typeface="Arial" panose="020B0604020202020204" pitchFamily="34" charset="0"/>
                <a:cs typeface="Arial" panose="020B0604020202020204" pitchFamily="34" charset="0"/>
              </a:rPr>
              <a:t>1. kolovoza 2022. ili nakon tog datuma</a:t>
            </a: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sporazume</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upisane u registar </a:t>
            </a:r>
            <a:r>
              <a:rPr lang="hr-HR" b="1" dirty="0">
                <a:latin typeface="Arial" panose="020B0604020202020204" pitchFamily="34" charset="0"/>
                <a:cs typeface="Arial" panose="020B0604020202020204" pitchFamily="34" charset="0"/>
              </a:rPr>
              <a:t>1. kolovoza 2022. ili nakon tog datuma</a:t>
            </a:r>
            <a:r>
              <a:rPr lang="hr-HR" dirty="0">
                <a:latin typeface="Arial" panose="020B0604020202020204" pitchFamily="34" charset="0"/>
                <a:cs typeface="Arial" panose="020B0604020202020204" pitchFamily="34" charset="0"/>
              </a:rPr>
              <a:t>.</a:t>
            </a:r>
          </a:p>
          <a:p>
            <a:pPr marL="109728" indent="0" algn="just">
              <a:buNone/>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St. 2</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Uredba (EZ) br. 2201/2003 i dalje se primjenjuje </a:t>
            </a:r>
            <a:r>
              <a:rPr lang="hr-HR" dirty="0" smtClean="0">
                <a:latin typeface="Arial" panose="020B0604020202020204" pitchFamily="34" charset="0"/>
                <a:cs typeface="Arial" panose="020B0604020202020204" pitchFamily="34" charset="0"/>
              </a:rPr>
              <a:t>na:</a:t>
            </a:r>
          </a:p>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odluke</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donesene u sudskim postupcima koji su </a:t>
            </a:r>
            <a:r>
              <a:rPr lang="hr-HR" dirty="0" smtClean="0">
                <a:latin typeface="Arial" panose="020B0604020202020204" pitchFamily="34" charset="0"/>
                <a:cs typeface="Arial" panose="020B0604020202020204" pitchFamily="34" charset="0"/>
              </a:rPr>
              <a:t>pokrenuti</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prije</a:t>
            </a:r>
            <a:r>
              <a:rPr lang="hr-HR" dirty="0">
                <a:latin typeface="Arial" panose="020B0604020202020204" pitchFamily="34" charset="0"/>
                <a:cs typeface="Arial" panose="020B0604020202020204" pitchFamily="34" charset="0"/>
              </a:rPr>
              <a:t> 1. kolovoza 2022</a:t>
            </a:r>
            <a:r>
              <a:rPr lang="hr-HR" dirty="0" smtClean="0">
                <a:latin typeface="Arial" panose="020B0604020202020204" pitchFamily="34" charset="0"/>
                <a:cs typeface="Arial" panose="020B0604020202020204" pitchFamily="34" charset="0"/>
              </a:rPr>
              <a:t>.,</a:t>
            </a:r>
          </a:p>
          <a:p>
            <a:pPr marL="109728" indent="0" algn="just">
              <a:buNone/>
            </a:pPr>
            <a:r>
              <a:rPr lang="hr-HR" b="1" dirty="0" smtClean="0">
                <a:latin typeface="Arial" panose="020B0604020202020204" pitchFamily="34" charset="0"/>
                <a:cs typeface="Arial" panose="020B0604020202020204" pitchFamily="34" charset="0"/>
              </a:rPr>
              <a:t>-  autentične </a:t>
            </a:r>
            <a:r>
              <a:rPr lang="hr-HR" b="1" dirty="0">
                <a:latin typeface="Arial" panose="020B0604020202020204" pitchFamily="34" charset="0"/>
                <a:cs typeface="Arial" panose="020B0604020202020204" pitchFamily="34" charset="0"/>
              </a:rPr>
              <a:t>isprave </a:t>
            </a:r>
            <a:r>
              <a:rPr lang="hr-HR" dirty="0">
                <a:latin typeface="Arial" panose="020B0604020202020204" pitchFamily="34" charset="0"/>
                <a:cs typeface="Arial" panose="020B0604020202020204" pitchFamily="34" charset="0"/>
              </a:rPr>
              <a:t>koje su službeno sastavljene ili upisane u </a:t>
            </a:r>
            <a:r>
              <a:rPr lang="hr-HR" dirty="0" smtClean="0">
                <a:latin typeface="Arial" panose="020B0604020202020204" pitchFamily="34" charset="0"/>
                <a:cs typeface="Arial" panose="020B0604020202020204" pitchFamily="34" charset="0"/>
              </a:rPr>
              <a:t>registar</a:t>
            </a:r>
            <a:r>
              <a:rPr lang="hr-HR" b="1" dirty="0">
                <a:latin typeface="Arial" panose="020B0604020202020204" pitchFamily="34" charset="0"/>
                <a:cs typeface="Arial" panose="020B0604020202020204" pitchFamily="34" charset="0"/>
              </a:rPr>
              <a:t> prije</a:t>
            </a:r>
            <a:r>
              <a:rPr lang="hr-HR" dirty="0">
                <a:latin typeface="Arial" panose="020B0604020202020204" pitchFamily="34" charset="0"/>
                <a:cs typeface="Arial" panose="020B0604020202020204" pitchFamily="34" charset="0"/>
              </a:rPr>
              <a:t> 1. kolovoza 2022.,</a:t>
            </a:r>
            <a:endParaRPr lang="hr-HR" dirty="0" smtClean="0">
              <a:latin typeface="Arial" panose="020B0604020202020204" pitchFamily="34" charset="0"/>
              <a:cs typeface="Arial" panose="020B0604020202020204" pitchFamily="34" charset="0"/>
            </a:endParaRPr>
          </a:p>
          <a:p>
            <a:pPr algn="just">
              <a:buFontTx/>
              <a:buChar char="-"/>
            </a:pPr>
            <a:r>
              <a:rPr lang="hr-HR" b="1" dirty="0" smtClean="0">
                <a:latin typeface="Arial" panose="020B0604020202020204" pitchFamily="34" charset="0"/>
                <a:cs typeface="Arial" panose="020B0604020202020204" pitchFamily="34" charset="0"/>
              </a:rPr>
              <a:t>sporazume</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koji su postali izvršivi u državi članici sklapanja </a:t>
            </a:r>
            <a:r>
              <a:rPr lang="hr-HR" b="1" dirty="0">
                <a:latin typeface="Arial" panose="020B0604020202020204" pitchFamily="34" charset="0"/>
                <a:cs typeface="Arial" panose="020B0604020202020204" pitchFamily="34" charset="0"/>
              </a:rPr>
              <a:t>prije</a:t>
            </a:r>
            <a:r>
              <a:rPr lang="hr-HR" dirty="0">
                <a:latin typeface="Arial" panose="020B0604020202020204" pitchFamily="34" charset="0"/>
                <a:cs typeface="Arial" panose="020B0604020202020204" pitchFamily="34" charset="0"/>
              </a:rPr>
              <a:t> 1. kolovoza 2022., </a:t>
            </a:r>
            <a:r>
              <a:rPr lang="hr-HR" dirty="0" smtClean="0">
                <a:latin typeface="Arial" panose="020B0604020202020204" pitchFamily="34" charset="0"/>
                <a:cs typeface="Arial" panose="020B0604020202020204" pitchFamily="34" charset="0"/>
              </a:rPr>
              <a:t>a </a:t>
            </a:r>
            <a:r>
              <a:rPr lang="hr-HR" dirty="0">
                <a:latin typeface="Arial" panose="020B0604020202020204" pitchFamily="34" charset="0"/>
                <a:cs typeface="Arial" panose="020B0604020202020204" pitchFamily="34" charset="0"/>
              </a:rPr>
              <a:t>obuhvaćeni su područjem primjene te uredbe.</a:t>
            </a:r>
          </a:p>
          <a:p>
            <a:pPr>
              <a:buFontTx/>
              <a:buChar char="-"/>
            </a:pP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152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109728" indent="0" algn="just">
              <a:buNone/>
            </a:pPr>
            <a:r>
              <a:rPr lang="hr-HR" b="1" dirty="0" smtClean="0">
                <a:latin typeface="Arial" panose="020B0604020202020204" pitchFamily="34" charset="0"/>
                <a:cs typeface="Arial" panose="020B0604020202020204" pitchFamily="34" charset="0"/>
              </a:rPr>
              <a:t>     Točka </a:t>
            </a:r>
            <a:r>
              <a:rPr lang="hr-HR" b="1" dirty="0">
                <a:latin typeface="Arial" panose="020B0604020202020204" pitchFamily="34" charset="0"/>
                <a:cs typeface="Arial" panose="020B0604020202020204" pitchFamily="34" charset="0"/>
              </a:rPr>
              <a:t>90. Recitala </a:t>
            </a:r>
            <a:r>
              <a:rPr lang="hr-HR" dirty="0">
                <a:latin typeface="Arial" panose="020B0604020202020204" pitchFamily="34" charset="0"/>
                <a:cs typeface="Arial" panose="020B0604020202020204" pitchFamily="34" charset="0"/>
              </a:rPr>
              <a:t>– upućuje na </a:t>
            </a:r>
            <a:r>
              <a:rPr lang="hr-HR" b="1" dirty="0">
                <a:latin typeface="Arial" panose="020B0604020202020204" pitchFamily="34" charset="0"/>
                <a:cs typeface="Arial" panose="020B0604020202020204" pitchFamily="34" charset="0"/>
              </a:rPr>
              <a:t>kontinuitet</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Uredbe B II </a:t>
            </a:r>
            <a:r>
              <a:rPr lang="hr-HR" b="1" dirty="0" smtClean="0">
                <a:latin typeface="Arial" panose="020B0604020202020204" pitchFamily="34" charset="0"/>
                <a:cs typeface="Arial" panose="020B0604020202020204" pitchFamily="34" charset="0"/>
              </a:rPr>
              <a:t>b  </a:t>
            </a:r>
            <a:r>
              <a:rPr lang="hr-HR" dirty="0" smtClean="0">
                <a:latin typeface="Arial" panose="020B0604020202020204" pitchFamily="34" charset="0"/>
                <a:cs typeface="Arial" panose="020B0604020202020204" pitchFamily="34" charset="0"/>
              </a:rPr>
              <a:t>ili </a:t>
            </a:r>
            <a:r>
              <a:rPr lang="hr-HR" b="1" dirty="0" err="1" smtClean="0">
                <a:latin typeface="Arial" panose="020B0604020202020204" pitchFamily="34" charset="0"/>
                <a:cs typeface="Arial" panose="020B0604020202020204" pitchFamily="34" charset="0"/>
              </a:rPr>
              <a:t>ter</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u odnosu na prethodnu </a:t>
            </a:r>
            <a:r>
              <a:rPr lang="hr-HR" b="1" dirty="0">
                <a:latin typeface="Arial" panose="020B0604020202020204" pitchFamily="34" charset="0"/>
                <a:cs typeface="Arial" panose="020B0604020202020204" pitchFamily="34" charset="0"/>
              </a:rPr>
              <a:t>Uredbu B II </a:t>
            </a:r>
            <a:r>
              <a:rPr lang="hr-HR" b="1" dirty="0" smtClean="0">
                <a:latin typeface="Arial" panose="020B0604020202020204" pitchFamily="34" charset="0"/>
                <a:cs typeface="Arial" panose="020B0604020202020204" pitchFamily="34" charset="0"/>
              </a:rPr>
              <a:t>a</a:t>
            </a:r>
            <a:r>
              <a:rPr lang="hr-HR" dirty="0" smtClean="0">
                <a:latin typeface="Arial" panose="020B0604020202020204" pitchFamily="34" charset="0"/>
                <a:cs typeface="Arial" panose="020B0604020202020204" pitchFamily="34" charset="0"/>
              </a:rPr>
              <a:t>  ili </a:t>
            </a:r>
            <a:r>
              <a:rPr lang="hr-HR" b="1" dirty="0" smtClean="0">
                <a:latin typeface="Arial" panose="020B0604020202020204" pitchFamily="34" charset="0"/>
                <a:cs typeface="Arial" panose="020B0604020202020204" pitchFamily="34" charset="0"/>
              </a:rPr>
              <a:t>bis</a:t>
            </a:r>
            <a:r>
              <a:rPr lang="hr-HR" dirty="0">
                <a:latin typeface="Arial" panose="020B0604020202020204" pitchFamily="34" charset="0"/>
                <a:cs typeface="Arial" panose="020B0604020202020204" pitchFamily="34" charset="0"/>
              </a:rPr>
              <a:t>.</a:t>
            </a:r>
          </a:p>
          <a:p>
            <a:pPr marL="109728" indent="0" algn="just">
              <a:buNone/>
            </a:pPr>
            <a:r>
              <a:rPr lang="hr-HR" dirty="0">
                <a:latin typeface="Arial" panose="020B0604020202020204" pitchFamily="34" charset="0"/>
                <a:cs typeface="Arial" panose="020B0604020202020204" pitchFamily="34" charset="0"/>
              </a:rPr>
              <a:t>Taj se </a:t>
            </a:r>
            <a:r>
              <a:rPr lang="hr-HR" b="1" dirty="0">
                <a:latin typeface="Arial" panose="020B0604020202020204" pitchFamily="34" charset="0"/>
                <a:cs typeface="Arial" panose="020B0604020202020204" pitchFamily="34" charset="0"/>
              </a:rPr>
              <a:t>kontinuitet</a:t>
            </a:r>
            <a:r>
              <a:rPr lang="hr-HR" dirty="0">
                <a:latin typeface="Arial" panose="020B0604020202020204" pitchFamily="34" charset="0"/>
                <a:cs typeface="Arial" panose="020B0604020202020204" pitchFamily="34" charset="0"/>
              </a:rPr>
              <a:t> odnosi i na sudsku praksu </a:t>
            </a:r>
            <a:r>
              <a:rPr lang="hr-HR" b="1" dirty="0">
                <a:latin typeface="Arial" panose="020B0604020202020204" pitchFamily="34" charset="0"/>
                <a:cs typeface="Arial" panose="020B0604020202020204" pitchFamily="34" charset="0"/>
              </a:rPr>
              <a:t>Suda EU ( CJEU ) u </a:t>
            </a:r>
            <a:r>
              <a:rPr lang="hr-HR" b="1" dirty="0" err="1">
                <a:latin typeface="Arial" panose="020B0604020202020204" pitchFamily="34" charset="0"/>
                <a:cs typeface="Arial" panose="020B0604020202020204" pitchFamily="34" charset="0"/>
              </a:rPr>
              <a:t>Luxemburgu</a:t>
            </a:r>
            <a:r>
              <a:rPr lang="hr-HR" dirty="0">
                <a:latin typeface="Arial" panose="020B0604020202020204" pitchFamily="34" charset="0"/>
                <a:cs typeface="Arial" panose="020B0604020202020204" pitchFamily="34" charset="0"/>
              </a:rPr>
              <a:t>.</a:t>
            </a:r>
          </a:p>
          <a:p>
            <a:pPr algn="just">
              <a:buFontTx/>
              <a:buChar char="-"/>
            </a:pPr>
            <a:r>
              <a:rPr lang="hr-HR" dirty="0">
                <a:latin typeface="Arial" panose="020B0604020202020204" pitchFamily="34" charset="0"/>
                <a:cs typeface="Arial" panose="020B0604020202020204" pitchFamily="34" charset="0"/>
              </a:rPr>
              <a:t>Njegova praksa je obvezujuća.</a:t>
            </a:r>
          </a:p>
          <a:p>
            <a:pPr algn="just">
              <a:buFontTx/>
              <a:buChar char="-"/>
            </a:pPr>
            <a:r>
              <a:rPr lang="hr-HR" dirty="0">
                <a:latin typeface="Arial" panose="020B0604020202020204" pitchFamily="34" charset="0"/>
                <a:cs typeface="Arial" panose="020B0604020202020204" pitchFamily="34" charset="0"/>
              </a:rPr>
              <a:t>Sve odluke na stranici suda – </a:t>
            </a:r>
            <a:r>
              <a:rPr lang="hr-HR" b="1" dirty="0">
                <a:latin typeface="Arial" panose="020B0604020202020204" pitchFamily="34" charset="0"/>
                <a:cs typeface="Arial" panose="020B0604020202020204" pitchFamily="34" charset="0"/>
              </a:rPr>
              <a:t>CURIA</a:t>
            </a:r>
          </a:p>
          <a:p>
            <a:endParaRPr lang="hr-HR" dirty="0"/>
          </a:p>
        </p:txBody>
      </p:sp>
    </p:spTree>
    <p:extLst>
      <p:ext uri="{BB962C8B-B14F-4D97-AF65-F5344CB8AC3E}">
        <p14:creationId xmlns:p14="http://schemas.microsoft.com/office/powerpoint/2010/main" val="237115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idx="1"/>
          </p:nvPr>
        </p:nvSpPr>
        <p:spPr>
          <a:xfrm>
            <a:off x="395536" y="980728"/>
            <a:ext cx="8229600" cy="4680520"/>
          </a:xfrm>
        </p:spPr>
        <p:txBody>
          <a:bodyPr>
            <a:normAutofit/>
          </a:bodyPr>
          <a:lstStyle/>
          <a:p>
            <a:pPr marL="109728" indent="0" algn="just">
              <a:buNone/>
            </a:pPr>
            <a:r>
              <a:rPr lang="hr-HR" sz="2800" dirty="0" smtClean="0">
                <a:latin typeface="Arial" panose="020B0604020202020204" pitchFamily="34" charset="0"/>
                <a:cs typeface="Arial" panose="020B0604020202020204" pitchFamily="34" charset="0"/>
              </a:rPr>
              <a:t>    Iako </a:t>
            </a:r>
            <a:r>
              <a:rPr lang="hr-HR" sz="2800" b="1" dirty="0" smtClean="0">
                <a:latin typeface="Arial" panose="020B0604020202020204" pitchFamily="34" charset="0"/>
                <a:cs typeface="Arial" panose="020B0604020202020204" pitchFamily="34" charset="0"/>
              </a:rPr>
              <a:t>Uredba</a:t>
            </a:r>
            <a:r>
              <a:rPr lang="hr-HR" sz="2800" dirty="0" smtClean="0">
                <a:latin typeface="Arial" panose="020B0604020202020204" pitchFamily="34" charset="0"/>
                <a:cs typeface="Arial" panose="020B0604020202020204" pitchFamily="34" charset="0"/>
              </a:rPr>
              <a:t> </a:t>
            </a:r>
            <a:r>
              <a:rPr lang="hr-HR" sz="2800" b="1" dirty="0" smtClean="0">
                <a:latin typeface="Arial" panose="020B0604020202020204" pitchFamily="34" charset="0"/>
                <a:cs typeface="Arial" panose="020B0604020202020204" pitchFamily="34" charset="0"/>
              </a:rPr>
              <a:t>B II </a:t>
            </a:r>
            <a:r>
              <a:rPr lang="hr-HR" sz="2800" b="1" dirty="0" smtClean="0">
                <a:latin typeface="Arial" panose="020B0604020202020204" pitchFamily="34" charset="0"/>
                <a:cs typeface="Arial" panose="020B0604020202020204" pitchFamily="34" charset="0"/>
              </a:rPr>
              <a:t>b </a:t>
            </a:r>
            <a:r>
              <a:rPr lang="hr-HR" sz="2800" dirty="0" smtClean="0">
                <a:latin typeface="Arial" panose="020B0604020202020204" pitchFamily="34" charset="0"/>
                <a:cs typeface="Arial" panose="020B0604020202020204" pitchFamily="34" charset="0"/>
              </a:rPr>
              <a:t>ili</a:t>
            </a:r>
            <a:r>
              <a:rPr lang="hr-HR" sz="2800" b="1" dirty="0" smtClean="0">
                <a:latin typeface="Arial" panose="020B0604020202020204" pitchFamily="34" charset="0"/>
                <a:cs typeface="Arial" panose="020B0604020202020204" pitchFamily="34" charset="0"/>
              </a:rPr>
              <a:t> </a:t>
            </a:r>
            <a:r>
              <a:rPr lang="hr-HR" sz="2800" b="1" dirty="0" err="1" smtClean="0">
                <a:latin typeface="Arial" panose="020B0604020202020204" pitchFamily="34" charset="0"/>
                <a:cs typeface="Arial" panose="020B0604020202020204" pitchFamily="34" charset="0"/>
              </a:rPr>
              <a:t>ter</a:t>
            </a:r>
            <a:r>
              <a:rPr lang="hr-HR" sz="2800" b="1" dirty="0" smtClean="0">
                <a:latin typeface="Arial" panose="020B0604020202020204" pitchFamily="34" charset="0"/>
                <a:cs typeface="Arial" panose="020B0604020202020204" pitchFamily="34" charset="0"/>
              </a:rPr>
              <a:t> </a:t>
            </a:r>
            <a:r>
              <a:rPr lang="hr-HR" sz="2800" dirty="0" smtClean="0">
                <a:latin typeface="Arial" panose="020B0604020202020204" pitchFamily="34" charset="0"/>
                <a:cs typeface="Arial" panose="020B0604020202020204" pitchFamily="34" charset="0"/>
              </a:rPr>
              <a:t>nema odredbe o mjerodavnom pravu </a:t>
            </a:r>
            <a:r>
              <a:rPr lang="hr-HR" sz="2800" b="1" dirty="0">
                <a:latin typeface="Arial" panose="020B0604020202020204" pitchFamily="34" charset="0"/>
                <a:cs typeface="Arial" panose="020B0604020202020204" pitchFamily="34" charset="0"/>
              </a:rPr>
              <a:t>u stvarima povezanima s roditeljskom odgovornošću</a:t>
            </a:r>
            <a:r>
              <a:rPr lang="hr-HR" sz="2800" dirty="0">
                <a:latin typeface="Arial" panose="020B0604020202020204" pitchFamily="34" charset="0"/>
                <a:cs typeface="Arial" panose="020B0604020202020204" pitchFamily="34" charset="0"/>
              </a:rPr>
              <a:t> </a:t>
            </a:r>
            <a:r>
              <a:rPr lang="hr-HR" sz="2800" dirty="0" smtClean="0">
                <a:latin typeface="Arial" panose="020B0604020202020204" pitchFamily="34" charset="0"/>
                <a:cs typeface="Arial" panose="020B0604020202020204" pitchFamily="34" charset="0"/>
              </a:rPr>
              <a:t>direktno upućuje na primjenu </a:t>
            </a:r>
            <a:r>
              <a:rPr lang="hr-HR" sz="2800" b="1" dirty="0" smtClean="0">
                <a:latin typeface="Arial" panose="020B0604020202020204" pitchFamily="34" charset="0"/>
                <a:cs typeface="Arial" panose="020B0604020202020204" pitchFamily="34" charset="0"/>
              </a:rPr>
              <a:t>poglavlja </a:t>
            </a:r>
            <a:r>
              <a:rPr lang="hr-HR" sz="2800" b="1" dirty="0">
                <a:latin typeface="Arial" panose="020B0604020202020204" pitchFamily="34" charset="0"/>
                <a:cs typeface="Arial" panose="020B0604020202020204" pitchFamily="34" charset="0"/>
              </a:rPr>
              <a:t>III. Haške konvencije </a:t>
            </a:r>
            <a:r>
              <a:rPr lang="hr-HR" sz="2800" dirty="0" smtClean="0">
                <a:latin typeface="Arial" panose="020B0604020202020204" pitchFamily="34" charset="0"/>
                <a:cs typeface="Arial" panose="020B0604020202020204" pitchFamily="34" charset="0"/>
              </a:rPr>
              <a:t>o nadležnosti, mjerodavnom pravu, priznanju, izvršenju i suradnji u stvarima povezanim s roditeljskom skrbi i mjerama za zaštitu djece od 19. listopada </a:t>
            </a:r>
            <a:r>
              <a:rPr lang="hr-HR" sz="2800" b="1" dirty="0">
                <a:latin typeface="Arial" panose="020B0604020202020204" pitchFamily="34" charset="0"/>
                <a:cs typeface="Arial" panose="020B0604020202020204" pitchFamily="34" charset="0"/>
              </a:rPr>
              <a:t>1996.</a:t>
            </a:r>
            <a:r>
              <a:rPr lang="hr-HR" sz="2800" dirty="0">
                <a:latin typeface="Arial" panose="020B0604020202020204" pitchFamily="34" charset="0"/>
                <a:cs typeface="Arial" panose="020B0604020202020204" pitchFamily="34" charset="0"/>
              </a:rPr>
              <a:t> </a:t>
            </a:r>
          </a:p>
          <a:p>
            <a:pPr marL="109728" indent="0" algn="just">
              <a:buNone/>
            </a:pPr>
            <a:r>
              <a:rPr lang="hr-HR" sz="2800" b="1" dirty="0" smtClean="0">
                <a:latin typeface="Arial" panose="020B0604020202020204" pitchFamily="34" charset="0"/>
                <a:cs typeface="Arial" panose="020B0604020202020204" pitchFamily="34" charset="0"/>
              </a:rPr>
              <a:t>Točka 92. Recitala </a:t>
            </a:r>
            <a:r>
              <a:rPr lang="hr-HR" sz="2800" dirty="0" smtClean="0">
                <a:latin typeface="Arial" panose="020B0604020202020204" pitchFamily="34" charset="0"/>
                <a:cs typeface="Arial" panose="020B0604020202020204" pitchFamily="34" charset="0"/>
              </a:rPr>
              <a:t>( preambule, uvodnih izjava ) i </a:t>
            </a:r>
            <a:r>
              <a:rPr lang="hr-HR" sz="2800" b="1" dirty="0" smtClean="0">
                <a:latin typeface="Arial" panose="020B0604020202020204" pitchFamily="34" charset="0"/>
                <a:cs typeface="Arial" panose="020B0604020202020204" pitchFamily="34" charset="0"/>
              </a:rPr>
              <a:t>čl.97. </a:t>
            </a:r>
            <a:r>
              <a:rPr lang="hr-HR" sz="2800" b="1" dirty="0">
                <a:latin typeface="Arial" panose="020B0604020202020204" pitchFamily="34" charset="0"/>
                <a:cs typeface="Arial" panose="020B0604020202020204" pitchFamily="34" charset="0"/>
              </a:rPr>
              <a:t>U</a:t>
            </a:r>
            <a:r>
              <a:rPr lang="hr-HR" sz="2800" b="1" dirty="0" smtClean="0">
                <a:latin typeface="Arial" panose="020B0604020202020204" pitchFamily="34" charset="0"/>
                <a:cs typeface="Arial" panose="020B0604020202020204" pitchFamily="34" charset="0"/>
              </a:rPr>
              <a:t>redbe</a:t>
            </a:r>
            <a:r>
              <a:rPr lang="hr-HR" sz="2800" dirty="0" smtClean="0">
                <a:latin typeface="Arial" panose="020B0604020202020204" pitchFamily="34" charset="0"/>
                <a:cs typeface="Arial" panose="020B0604020202020204" pitchFamily="34" charset="0"/>
              </a:rPr>
              <a:t>.</a:t>
            </a:r>
          </a:p>
          <a:p>
            <a:pPr algn="just">
              <a:buFontTx/>
              <a:buChar char="-"/>
            </a:pPr>
            <a:endParaRPr lang="hr-HR" dirty="0" smtClean="0">
              <a:latin typeface="Arial" panose="020B0604020202020204" pitchFamily="34" charset="0"/>
              <a:cs typeface="Arial" panose="020B0604020202020204" pitchFamily="34" charset="0"/>
            </a:endParaRPr>
          </a:p>
          <a:p>
            <a:pPr algn="just">
              <a:buFontTx/>
              <a:buChar char="-"/>
            </a:pPr>
            <a:endParaRPr lang="hr-H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49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109728" indent="0" algn="just">
              <a:buNone/>
            </a:pPr>
            <a:r>
              <a:rPr lang="hr-HR" sz="2800" dirty="0" smtClean="0">
                <a:latin typeface="Arial" panose="020B0604020202020204" pitchFamily="34" charset="0"/>
                <a:cs typeface="Arial" panose="020B0604020202020204" pitchFamily="34" charset="0"/>
              </a:rPr>
              <a:t>      U </a:t>
            </a:r>
            <a:r>
              <a:rPr lang="hr-HR" sz="2800" b="1" dirty="0">
                <a:latin typeface="Arial" panose="020B0604020202020204" pitchFamily="34" charset="0"/>
                <a:cs typeface="Arial" panose="020B0604020202020204" pitchFamily="34" charset="0"/>
              </a:rPr>
              <a:t>svim predmetima sa prekograničnim elementom </a:t>
            </a:r>
            <a:r>
              <a:rPr lang="hr-HR" sz="2800" dirty="0">
                <a:latin typeface="Arial" panose="020B0604020202020204" pitchFamily="34" charset="0"/>
                <a:cs typeface="Arial" panose="020B0604020202020204" pitchFamily="34" charset="0"/>
              </a:rPr>
              <a:t>sa državama članicama EU u odnosu na nadležnost, priznanje i izvršenje </a:t>
            </a:r>
            <a:r>
              <a:rPr lang="hr-HR" sz="2800" b="1" dirty="0">
                <a:latin typeface="Arial" panose="020B0604020202020204" pitchFamily="34" charset="0"/>
                <a:cs typeface="Arial" panose="020B0604020202020204" pitchFamily="34" charset="0"/>
              </a:rPr>
              <a:t>primjenjujemo Uredbu B II </a:t>
            </a:r>
            <a:r>
              <a:rPr lang="hr-HR" sz="2800" b="1" dirty="0" smtClean="0">
                <a:latin typeface="Arial" panose="020B0604020202020204" pitchFamily="34" charset="0"/>
                <a:cs typeface="Arial" panose="020B0604020202020204" pitchFamily="34" charset="0"/>
              </a:rPr>
              <a:t>b </a:t>
            </a:r>
            <a:r>
              <a:rPr lang="hr-HR" sz="2800" dirty="0" smtClean="0">
                <a:latin typeface="Arial" panose="020B0604020202020204" pitchFamily="34" charset="0"/>
                <a:cs typeface="Arial" panose="020B0604020202020204" pitchFamily="34" charset="0"/>
              </a:rPr>
              <a:t>ili</a:t>
            </a:r>
            <a:r>
              <a:rPr lang="hr-HR" sz="2800" b="1" dirty="0" smtClean="0">
                <a:latin typeface="Arial" panose="020B0604020202020204" pitchFamily="34" charset="0"/>
                <a:cs typeface="Arial" panose="020B0604020202020204" pitchFamily="34" charset="0"/>
              </a:rPr>
              <a:t> </a:t>
            </a:r>
            <a:r>
              <a:rPr lang="hr-HR" sz="2800" b="1" dirty="0" err="1" smtClean="0">
                <a:latin typeface="Arial" panose="020B0604020202020204" pitchFamily="34" charset="0"/>
                <a:cs typeface="Arial" panose="020B0604020202020204" pitchFamily="34" charset="0"/>
              </a:rPr>
              <a:t>ter</a:t>
            </a:r>
            <a:r>
              <a:rPr lang="hr-HR" sz="2800" dirty="0" smtClean="0">
                <a:latin typeface="Arial" panose="020B0604020202020204" pitchFamily="34" charset="0"/>
                <a:cs typeface="Arial" panose="020B0604020202020204" pitchFamily="34" charset="0"/>
              </a:rPr>
              <a:t>, </a:t>
            </a:r>
            <a:r>
              <a:rPr lang="hr-HR" sz="2800" dirty="0">
                <a:latin typeface="Arial" panose="020B0604020202020204" pitchFamily="34" charset="0"/>
                <a:cs typeface="Arial" panose="020B0604020202020204" pitchFamily="34" charset="0"/>
              </a:rPr>
              <a:t>a za mjerodavno pravo </a:t>
            </a:r>
            <a:r>
              <a:rPr lang="hr-HR" sz="2800" b="1" dirty="0">
                <a:latin typeface="Arial" panose="020B0604020202020204" pitchFamily="34" charset="0"/>
                <a:cs typeface="Arial" panose="020B0604020202020204" pitchFamily="34" charset="0"/>
              </a:rPr>
              <a:t>HK 1996</a:t>
            </a:r>
            <a:r>
              <a:rPr lang="hr-HR" sz="2800" dirty="0">
                <a:latin typeface="Arial" panose="020B0604020202020204" pitchFamily="34" charset="0"/>
                <a:cs typeface="Arial" panose="020B0604020202020204" pitchFamily="34" charset="0"/>
              </a:rPr>
              <a:t>.</a:t>
            </a:r>
          </a:p>
          <a:p>
            <a:pPr marL="109728" indent="0" algn="just">
              <a:buNone/>
            </a:pPr>
            <a:r>
              <a:rPr lang="hr-HR" sz="2800" dirty="0">
                <a:latin typeface="Arial" panose="020B0604020202020204" pitchFamily="34" charset="0"/>
                <a:cs typeface="Arial" panose="020B0604020202020204" pitchFamily="34" charset="0"/>
              </a:rPr>
              <a:t>U odnosu na </a:t>
            </a:r>
            <a:r>
              <a:rPr lang="hr-HR" sz="2800" b="1" dirty="0">
                <a:latin typeface="Arial" panose="020B0604020202020204" pitchFamily="34" charset="0"/>
                <a:cs typeface="Arial" panose="020B0604020202020204" pitchFamily="34" charset="0"/>
              </a:rPr>
              <a:t>treće zemlje </a:t>
            </a:r>
            <a:r>
              <a:rPr lang="hr-HR" sz="2800" dirty="0">
                <a:latin typeface="Arial" panose="020B0604020202020204" pitchFamily="34" charset="0"/>
                <a:cs typeface="Arial" panose="020B0604020202020204" pitchFamily="34" charset="0"/>
              </a:rPr>
              <a:t>primjenjujemo </a:t>
            </a:r>
            <a:r>
              <a:rPr lang="hr-HR" sz="2800" b="1" dirty="0">
                <a:latin typeface="Arial" panose="020B0604020202020204" pitchFamily="34" charset="0"/>
                <a:cs typeface="Arial" panose="020B0604020202020204" pitchFamily="34" charset="0"/>
              </a:rPr>
              <a:t>HK1996</a:t>
            </a:r>
            <a:r>
              <a:rPr lang="hr-HR" sz="2800" dirty="0">
                <a:latin typeface="Arial" panose="020B0604020202020204" pitchFamily="34" charset="0"/>
                <a:cs typeface="Arial" panose="020B0604020202020204" pitchFamily="34" charset="0"/>
              </a:rPr>
              <a:t> ako su pristupile istoj.</a:t>
            </a:r>
          </a:p>
          <a:p>
            <a:pPr marL="109728" indent="0" algn="just">
              <a:buNone/>
            </a:pPr>
            <a:r>
              <a:rPr lang="hr-HR" sz="2800" dirty="0">
                <a:latin typeface="Arial" panose="020B0604020202020204" pitchFamily="34" charset="0"/>
                <a:cs typeface="Arial" panose="020B0604020202020204" pitchFamily="34" charset="0"/>
              </a:rPr>
              <a:t>U </a:t>
            </a:r>
            <a:r>
              <a:rPr lang="hr-HR" sz="2800" b="1" dirty="0">
                <a:latin typeface="Arial" panose="020B0604020202020204" pitchFamily="34" charset="0"/>
                <a:cs typeface="Arial" panose="020B0604020202020204" pitchFamily="34" charset="0"/>
              </a:rPr>
              <a:t>RH </a:t>
            </a:r>
            <a:r>
              <a:rPr lang="hr-HR" sz="2800" dirty="0">
                <a:latin typeface="Arial" panose="020B0604020202020204" pitchFamily="34" charset="0"/>
                <a:cs typeface="Arial" panose="020B0604020202020204" pitchFamily="34" charset="0"/>
              </a:rPr>
              <a:t>se</a:t>
            </a:r>
            <a:r>
              <a:rPr lang="hr-HR" sz="2800" b="1" dirty="0">
                <a:latin typeface="Arial" panose="020B0604020202020204" pitchFamily="34" charset="0"/>
                <a:cs typeface="Arial" panose="020B0604020202020204" pitchFamily="34" charset="0"/>
              </a:rPr>
              <a:t> HK 1996 primjenjuje od 01.10.2010</a:t>
            </a:r>
            <a:r>
              <a:rPr lang="hr-HR" sz="2800" dirty="0">
                <a:latin typeface="Arial" panose="020B0604020202020204" pitchFamily="34" charset="0"/>
                <a:cs typeface="Arial" panose="020B0604020202020204" pitchFamily="34" charset="0"/>
              </a:rPr>
              <a:t>.</a:t>
            </a:r>
          </a:p>
          <a:p>
            <a:endParaRPr lang="hr-HR" dirty="0"/>
          </a:p>
        </p:txBody>
      </p:sp>
    </p:spTree>
    <p:extLst>
      <p:ext uri="{BB962C8B-B14F-4D97-AF65-F5344CB8AC3E}">
        <p14:creationId xmlns:p14="http://schemas.microsoft.com/office/powerpoint/2010/main" val="2905405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476672"/>
            <a:ext cx="8219256" cy="5832648"/>
          </a:xfrm>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Uredba B II </a:t>
            </a:r>
            <a:r>
              <a:rPr lang="hr-HR" b="1" dirty="0" smtClean="0">
                <a:latin typeface="Arial" panose="020B0604020202020204" pitchFamily="34" charset="0"/>
                <a:cs typeface="Arial" panose="020B0604020202020204" pitchFamily="34" charset="0"/>
              </a:rPr>
              <a:t>b </a:t>
            </a:r>
            <a:r>
              <a:rPr lang="hr-HR" dirty="0" smtClean="0">
                <a:latin typeface="Arial" panose="020B0604020202020204" pitchFamily="34" charset="0"/>
                <a:cs typeface="Arial" panose="020B0604020202020204" pitchFamily="34" charset="0"/>
              </a:rPr>
              <a:t>ili</a:t>
            </a:r>
            <a:r>
              <a:rPr lang="hr-HR" b="1" dirty="0" smtClean="0">
                <a:latin typeface="Arial" panose="020B0604020202020204" pitchFamily="34" charset="0"/>
                <a:cs typeface="Arial" panose="020B0604020202020204" pitchFamily="34" charset="0"/>
              </a:rPr>
              <a:t> </a:t>
            </a:r>
            <a:r>
              <a:rPr lang="hr-HR" b="1" dirty="0" err="1" smtClean="0">
                <a:latin typeface="Arial" panose="020B0604020202020204" pitchFamily="34" charset="0"/>
                <a:cs typeface="Arial" panose="020B0604020202020204" pitchFamily="34" charset="0"/>
              </a:rPr>
              <a:t>ter</a:t>
            </a:r>
            <a:r>
              <a:rPr lang="hr-HR"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nema odredbe o mjerodavnom pravu koje se primjenjuju na postupke razvoda, zakonske rastave ili poništenja braka.</a:t>
            </a:r>
          </a:p>
          <a:p>
            <a:pPr marL="109728" indent="0" algn="just">
              <a:buNone/>
            </a:pPr>
            <a:r>
              <a:rPr lang="hr-HR" dirty="0" smtClean="0">
                <a:latin typeface="Arial" panose="020B0604020202020204" pitchFamily="34" charset="0"/>
                <a:cs typeface="Arial" panose="020B0604020202020204" pitchFamily="34" charset="0"/>
              </a:rPr>
              <a:t>Nema direktnog upućivanja jer je u EU to pitanje uređeno </a:t>
            </a:r>
            <a:r>
              <a:rPr lang="hr-HR" b="1" dirty="0" smtClean="0">
                <a:latin typeface="Arial" panose="020B0604020202020204" pitchFamily="34" charset="0"/>
                <a:cs typeface="Arial" panose="020B0604020202020204" pitchFamily="34" charset="0"/>
              </a:rPr>
              <a:t>UREDBOM </a:t>
            </a:r>
            <a:r>
              <a:rPr lang="hr-HR" b="1" dirty="0">
                <a:latin typeface="Arial" panose="020B0604020202020204" pitchFamily="34" charset="0"/>
                <a:cs typeface="Arial" panose="020B0604020202020204" pitchFamily="34" charset="0"/>
              </a:rPr>
              <a:t>VIJEĆA ( EU </a:t>
            </a:r>
            <a:r>
              <a:rPr lang="hr-HR" b="1" dirty="0" smtClean="0">
                <a:latin typeface="Arial" panose="020B0604020202020204" pitchFamily="34" charset="0"/>
                <a:cs typeface="Arial" panose="020B0604020202020204" pitchFamily="34" charset="0"/>
              </a:rPr>
              <a:t>) br. 1259/2010 </a:t>
            </a:r>
            <a:r>
              <a:rPr lang="vi-VN" dirty="0" smtClean="0">
                <a:latin typeface="Arial" panose="020B0604020202020204" pitchFamily="34" charset="0"/>
                <a:cs typeface="Arial" panose="020B0604020202020204" pitchFamily="34" charset="0"/>
              </a:rPr>
              <a:t>od 2</a:t>
            </a:r>
            <a:r>
              <a:rPr lang="hr-HR" dirty="0" smtClean="0">
                <a:latin typeface="Arial" panose="020B0604020202020204" pitchFamily="34" charset="0"/>
                <a:cs typeface="Arial" panose="020B0604020202020204" pitchFamily="34" charset="0"/>
              </a:rPr>
              <a:t>0</a:t>
            </a:r>
            <a:r>
              <a:rPr lang="vi-VN"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prosinca</a:t>
            </a:r>
            <a:r>
              <a:rPr lang="vi-VN" dirty="0" smtClean="0">
                <a:latin typeface="Arial" panose="020B0604020202020204" pitchFamily="34" charset="0"/>
                <a:cs typeface="Arial" panose="020B0604020202020204" pitchFamily="34" charset="0"/>
              </a:rPr>
              <a:t> 201</a:t>
            </a:r>
            <a:r>
              <a:rPr lang="hr-HR" dirty="0" smtClean="0">
                <a:latin typeface="Arial" panose="020B0604020202020204" pitchFamily="34" charset="0"/>
                <a:cs typeface="Arial" panose="020B0604020202020204" pitchFamily="34" charset="0"/>
              </a:rPr>
              <a:t>0</a:t>
            </a:r>
            <a:r>
              <a:rPr lang="vi-VN"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o </a:t>
            </a:r>
            <a:r>
              <a:rPr lang="hr-HR" dirty="0">
                <a:latin typeface="Arial" panose="020B0604020202020204" pitchFamily="34" charset="0"/>
                <a:cs typeface="Arial" panose="020B0604020202020204" pitchFamily="34" charset="0"/>
              </a:rPr>
              <a:t>provedbi pojačane suradnje u području prava primjenljivog na razvod braka i zakonsku rastavu </a:t>
            </a: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Uredba </a:t>
            </a:r>
            <a:r>
              <a:rPr lang="hr-HR" b="1" dirty="0">
                <a:latin typeface="Arial" panose="020B0604020202020204" pitchFamily="34" charset="0"/>
                <a:cs typeface="Arial" panose="020B0604020202020204" pitchFamily="34" charset="0"/>
              </a:rPr>
              <a:t>Rim </a:t>
            </a:r>
            <a:r>
              <a:rPr lang="hr-HR" b="1" dirty="0" smtClean="0">
                <a:latin typeface="Arial" panose="020B0604020202020204" pitchFamily="34" charset="0"/>
                <a:cs typeface="Arial" panose="020B0604020202020204" pitchFamily="34" charset="0"/>
              </a:rPr>
              <a:t>III )</a:t>
            </a:r>
            <a:r>
              <a:rPr lang="hr-HR" dirty="0" smtClean="0">
                <a:latin typeface="Arial" panose="020B0604020202020204" pitchFamily="34" charset="0"/>
                <a:cs typeface="Arial" panose="020B0604020202020204" pitchFamily="34" charset="0"/>
              </a:rPr>
              <a:t>.</a:t>
            </a: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 </a:t>
            </a:r>
            <a:r>
              <a:rPr lang="hr-HR" b="1" dirty="0" smtClean="0">
                <a:latin typeface="Arial" panose="020B0604020202020204" pitchFamily="34" charset="0"/>
                <a:cs typeface="Arial" panose="020B0604020202020204" pitchFamily="34" charset="0"/>
              </a:rPr>
              <a:t>RH</a:t>
            </a: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nije pristupila </a:t>
            </a:r>
            <a:r>
              <a:rPr lang="hr-HR" dirty="0" smtClean="0">
                <a:latin typeface="Arial" panose="020B0604020202020204" pitchFamily="34" charset="0"/>
                <a:cs typeface="Arial" panose="020B0604020202020204" pitchFamily="34" charset="0"/>
              </a:rPr>
              <a:t>ovoj Uredbi.</a:t>
            </a:r>
          </a:p>
          <a:p>
            <a:pPr marL="109728" indent="0" algn="just">
              <a:buNone/>
            </a:pPr>
            <a:r>
              <a:rPr lang="hr-HR" dirty="0" smtClean="0">
                <a:latin typeface="Arial" panose="020B0604020202020204" pitchFamily="34" charset="0"/>
                <a:cs typeface="Arial" panose="020B0604020202020204" pitchFamily="34" charset="0"/>
              </a:rPr>
              <a:t>U RH primjenjujemo </a:t>
            </a:r>
            <a:r>
              <a:rPr lang="hr-HR" b="1" dirty="0" smtClean="0">
                <a:latin typeface="Arial" panose="020B0604020202020204" pitchFamily="34" charset="0"/>
                <a:cs typeface="Arial" panose="020B0604020202020204" pitchFamily="34" charset="0"/>
              </a:rPr>
              <a:t>ZMPP</a:t>
            </a:r>
            <a:r>
              <a:rPr lang="hr-HR" dirty="0" smtClean="0">
                <a:latin typeface="Arial" panose="020B0604020202020204" pitchFamily="34" charset="0"/>
                <a:cs typeface="Arial" panose="020B0604020202020204" pitchFamily="34" charset="0"/>
              </a:rPr>
              <a:t> – </a:t>
            </a:r>
            <a:r>
              <a:rPr lang="hr-HR" b="1" dirty="0" smtClean="0">
                <a:latin typeface="Arial" panose="020B0604020202020204" pitchFamily="34" charset="0"/>
                <a:cs typeface="Arial" panose="020B0604020202020204" pitchFamily="34" charset="0"/>
              </a:rPr>
              <a:t>čl.36</a:t>
            </a:r>
            <a:r>
              <a:rPr lang="hr-HR" dirty="0" smtClean="0">
                <a:latin typeface="Arial" panose="020B0604020202020204" pitchFamily="34" charset="0"/>
                <a:cs typeface="Arial" panose="020B0604020202020204" pitchFamily="34" charset="0"/>
              </a:rPr>
              <a:t>. ( izbor mjerodavnog prava ) i </a:t>
            </a:r>
            <a:r>
              <a:rPr lang="hr-HR" b="1" dirty="0" smtClean="0">
                <a:latin typeface="Arial" panose="020B0604020202020204" pitchFamily="34" charset="0"/>
                <a:cs typeface="Arial" panose="020B0604020202020204" pitchFamily="34" charset="0"/>
              </a:rPr>
              <a:t>čl.37</a:t>
            </a:r>
            <a:r>
              <a:rPr lang="hr-HR" dirty="0" smtClean="0">
                <a:latin typeface="Arial" panose="020B0604020202020204" pitchFamily="34" charset="0"/>
                <a:cs typeface="Arial" panose="020B0604020202020204" pitchFamily="34" charset="0"/>
              </a:rPr>
              <a:t>. ( ako nema sporazuma iz čl.36. ) – </a:t>
            </a:r>
            <a:r>
              <a:rPr lang="hr-HR" b="1" dirty="0" smtClean="0">
                <a:latin typeface="Arial" panose="020B0604020202020204" pitchFamily="34" charset="0"/>
                <a:cs typeface="Arial" panose="020B0604020202020204" pitchFamily="34" charset="0"/>
              </a:rPr>
              <a:t>posredna primjena Uredbe Rim III </a:t>
            </a:r>
            <a:r>
              <a:rPr lang="hr-HR" dirty="0" smtClean="0">
                <a:latin typeface="Arial" panose="020B0604020202020204" pitchFamily="34" charset="0"/>
                <a:cs typeface="Arial" panose="020B0604020202020204" pitchFamily="34" charset="0"/>
              </a:rPr>
              <a:t>ako na nju upućuje mjerodavno pravo države članice koje treba primijeniti po ZMPP-u.</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1056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260648"/>
            <a:ext cx="8219256" cy="5746643"/>
          </a:xfrm>
        </p:spPr>
        <p:txBody>
          <a:bodyPr>
            <a:normAutofit/>
          </a:bodyPr>
          <a:lstStyle/>
          <a:p>
            <a:pPr marL="109728" indent="0">
              <a:buNone/>
            </a:pPr>
            <a:endParaRPr lang="hr-HR" dirty="0" smtClean="0">
              <a:latin typeface="Arial" panose="020B0604020202020204" pitchFamily="34" charset="0"/>
              <a:cs typeface="Arial" panose="020B0604020202020204" pitchFamily="34" charset="0"/>
            </a:endParaRPr>
          </a:p>
          <a:p>
            <a:pPr marL="109728" indent="0">
              <a:buNone/>
            </a:pPr>
            <a:r>
              <a:rPr lang="hr-HR" sz="3600" b="1" dirty="0">
                <a:latin typeface="Arial" panose="020B0604020202020204" pitchFamily="34" charset="0"/>
                <a:cs typeface="Arial" panose="020B0604020202020204" pitchFamily="34" charset="0"/>
              </a:rPr>
              <a:t>UREDBE EU KOJE SADRŽE </a:t>
            </a:r>
            <a:r>
              <a:rPr lang="hr-HR" sz="3600" b="1" dirty="0" smtClean="0">
                <a:latin typeface="Arial" panose="020B0604020202020204" pitchFamily="34" charset="0"/>
                <a:cs typeface="Arial" panose="020B0604020202020204" pitchFamily="34" charset="0"/>
              </a:rPr>
              <a:t>ODREDBE </a:t>
            </a:r>
            <a:r>
              <a:rPr lang="hr-HR" sz="3600" b="1" dirty="0">
                <a:latin typeface="Arial" panose="020B0604020202020204" pitchFamily="34" charset="0"/>
                <a:cs typeface="Arial" panose="020B0604020202020204" pitchFamily="34" charset="0"/>
              </a:rPr>
              <a:t>O NADLEŽNOSTI</a:t>
            </a:r>
            <a:r>
              <a:rPr lang="hr-HR" sz="3600" b="1" dirty="0" smtClean="0">
                <a:latin typeface="Arial" panose="020B0604020202020204" pitchFamily="34" charset="0"/>
                <a:cs typeface="Arial" panose="020B0604020202020204" pitchFamily="34" charset="0"/>
              </a:rPr>
              <a:t>, MJERODAVNOM PRAVU, </a:t>
            </a:r>
            <a:r>
              <a:rPr lang="hr-HR" sz="3600" b="1" dirty="0">
                <a:latin typeface="Arial" panose="020B0604020202020204" pitchFamily="34" charset="0"/>
                <a:cs typeface="Arial" panose="020B0604020202020204" pitchFamily="34" charset="0"/>
              </a:rPr>
              <a:t>PRIZNANJU I OVRSI</a:t>
            </a:r>
          </a:p>
          <a:p>
            <a:pPr marL="109728" indent="0">
              <a:buNone/>
            </a:pPr>
            <a:endParaRPr lang="hr-HR" dirty="0" smtClean="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UREDBA </a:t>
            </a:r>
            <a:r>
              <a:rPr lang="hr-HR" b="1" dirty="0">
                <a:latin typeface="Arial" panose="020B0604020202020204" pitchFamily="34" charset="0"/>
                <a:cs typeface="Arial" panose="020B0604020202020204" pitchFamily="34" charset="0"/>
              </a:rPr>
              <a:t>VIJEĆA </a:t>
            </a:r>
            <a:r>
              <a:rPr lang="hr-HR" dirty="0">
                <a:latin typeface="Arial" panose="020B0604020202020204" pitchFamily="34" charset="0"/>
                <a:cs typeface="Arial" panose="020B0604020202020204" pitchFamily="34" charset="0"/>
              </a:rPr>
              <a:t>( EZ ) br. </a:t>
            </a:r>
            <a:r>
              <a:rPr lang="hr-HR" b="1" dirty="0">
                <a:latin typeface="Arial" panose="020B0604020202020204" pitchFamily="34" charset="0"/>
                <a:cs typeface="Arial" panose="020B0604020202020204" pitchFamily="34" charset="0"/>
              </a:rPr>
              <a:t>4/2009</a:t>
            </a:r>
            <a:r>
              <a:rPr lang="hr-HR" dirty="0">
                <a:latin typeface="Arial" panose="020B0604020202020204" pitchFamily="34" charset="0"/>
                <a:cs typeface="Arial" panose="020B0604020202020204" pitchFamily="34" charset="0"/>
              </a:rPr>
              <a:t> </a:t>
            </a:r>
            <a:r>
              <a:rPr lang="vi-VN" dirty="0">
                <a:latin typeface="Arial" panose="020B0604020202020204" pitchFamily="34" charset="0"/>
                <a:cs typeface="Arial" panose="020B0604020202020204" pitchFamily="34" charset="0"/>
              </a:rPr>
              <a:t>od </a:t>
            </a:r>
            <a:r>
              <a:rPr lang="hr-HR" dirty="0">
                <a:latin typeface="Arial" panose="020B0604020202020204" pitchFamily="34" charset="0"/>
                <a:cs typeface="Arial" panose="020B0604020202020204" pitchFamily="34" charset="0"/>
              </a:rPr>
              <a:t>18</a:t>
            </a:r>
            <a:r>
              <a:rPr lang="vi-VN" dirty="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prosinca</a:t>
            </a:r>
            <a:r>
              <a:rPr lang="vi-VN" dirty="0">
                <a:latin typeface="Arial" panose="020B0604020202020204" pitchFamily="34" charset="0"/>
                <a:cs typeface="Arial" panose="020B0604020202020204" pitchFamily="34" charset="0"/>
              </a:rPr>
              <a:t> 20</a:t>
            </a:r>
            <a:r>
              <a:rPr lang="hr-HR" dirty="0">
                <a:latin typeface="Arial" panose="020B0604020202020204" pitchFamily="34" charset="0"/>
                <a:cs typeface="Arial" panose="020B0604020202020204" pitchFamily="34" charset="0"/>
              </a:rPr>
              <a:t>08</a:t>
            </a:r>
            <a:r>
              <a:rPr lang="vi-VN"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o </a:t>
            </a:r>
            <a:r>
              <a:rPr lang="hr-HR" dirty="0">
                <a:latin typeface="Arial" panose="020B0604020202020204" pitchFamily="34" charset="0"/>
                <a:cs typeface="Arial" panose="020B0604020202020204" pitchFamily="34" charset="0"/>
              </a:rPr>
              <a:t>nadležnosti, mjerodavnom pravu, priznavanju i izvršenju sudskih odluka te suradnji u stvarima koje se </a:t>
            </a:r>
            <a:r>
              <a:rPr lang="hr-HR" dirty="0" smtClean="0">
                <a:latin typeface="Arial" panose="020B0604020202020204" pitchFamily="34" charset="0"/>
                <a:cs typeface="Arial" panose="020B0604020202020204" pitchFamily="34" charset="0"/>
              </a:rPr>
              <a:t>odnose </a:t>
            </a:r>
            <a:r>
              <a:rPr lang="hr-HR" dirty="0">
                <a:latin typeface="Arial" panose="020B0604020202020204" pitchFamily="34" charset="0"/>
                <a:cs typeface="Arial" panose="020B0604020202020204" pitchFamily="34" charset="0"/>
              </a:rPr>
              <a:t>na obvezu </a:t>
            </a:r>
            <a:r>
              <a:rPr lang="hr-HR" dirty="0" smtClean="0">
                <a:latin typeface="Arial" panose="020B0604020202020204" pitchFamily="34" charset="0"/>
                <a:cs typeface="Arial" panose="020B0604020202020204" pitchFamily="34" charset="0"/>
              </a:rPr>
              <a:t>uzdržavanja </a:t>
            </a:r>
          </a:p>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Uredba o uzdržavanju </a:t>
            </a:r>
            <a:r>
              <a:rPr lang="hr-HR" dirty="0" smtClean="0">
                <a:latin typeface="Arial" panose="020B0604020202020204" pitchFamily="34" charset="0"/>
                <a:cs typeface="Arial" panose="020B0604020202020204" pitchFamily="34" charset="0"/>
              </a:rPr>
              <a:t>)</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07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260648"/>
            <a:ext cx="8291264" cy="6120680"/>
          </a:xfrm>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 Primjenjuje se </a:t>
            </a:r>
            <a:r>
              <a:rPr lang="hr-HR" b="1" dirty="0">
                <a:latin typeface="Arial" panose="020B0604020202020204" pitchFamily="34" charset="0"/>
                <a:cs typeface="Arial" panose="020B0604020202020204" pitchFamily="34" charset="0"/>
              </a:rPr>
              <a:t>u svim državama članicama </a:t>
            </a:r>
            <a:r>
              <a:rPr lang="hr-HR" dirty="0">
                <a:latin typeface="Arial" panose="020B0604020202020204" pitchFamily="34" charset="0"/>
                <a:cs typeface="Arial" panose="020B0604020202020204" pitchFamily="34" charset="0"/>
              </a:rPr>
              <a:t>Europske </a:t>
            </a:r>
            <a:r>
              <a:rPr lang="hr-HR" dirty="0" smtClean="0">
                <a:latin typeface="Arial" panose="020B0604020202020204" pitchFamily="34" charset="0"/>
                <a:cs typeface="Arial" panose="020B0604020202020204" pitchFamily="34" charset="0"/>
              </a:rPr>
              <a:t>unije.</a:t>
            </a:r>
          </a:p>
          <a:p>
            <a:pPr marL="109728" indent="0" algn="just">
              <a:buNone/>
            </a:pPr>
            <a:r>
              <a:rPr lang="hr-HR" dirty="0" smtClean="0">
                <a:latin typeface="Arial" panose="020B0604020202020204" pitchFamily="34" charset="0"/>
                <a:cs typeface="Arial" panose="020B0604020202020204" pitchFamily="34" charset="0"/>
              </a:rPr>
              <a:t>U odnosu na </a:t>
            </a:r>
            <a:r>
              <a:rPr lang="hr-HR" b="1" dirty="0" smtClean="0">
                <a:latin typeface="Arial" panose="020B0604020202020204" pitchFamily="34" charset="0"/>
                <a:cs typeface="Arial" panose="020B0604020202020204" pitchFamily="34" charset="0"/>
              </a:rPr>
              <a:t>Dansku samo odredbe o nadležnosti, priznanju i izvršenju</a:t>
            </a:r>
            <a:r>
              <a:rPr lang="hr-HR" dirty="0" smtClean="0">
                <a:latin typeface="Arial" panose="020B0604020202020204" pitchFamily="34" charset="0"/>
                <a:cs typeface="Arial" panose="020B0604020202020204" pitchFamily="34" charset="0"/>
              </a:rPr>
              <a:t> jer Danska nije vezana Haškim Protokolom iz 2007. koji sadrži odredbe o mjerodavnom pravu.</a:t>
            </a:r>
          </a:p>
          <a:p>
            <a:pPr marL="109728" indent="0" algn="just">
              <a:buNone/>
            </a:pPr>
            <a:r>
              <a:rPr lang="hr-HR" dirty="0" smtClean="0">
                <a:latin typeface="Arial" panose="020B0604020202020204" pitchFamily="34" charset="0"/>
                <a:cs typeface="Arial" panose="020B0604020202020204" pitchFamily="34" charset="0"/>
              </a:rPr>
              <a:t>- Uredbom se </a:t>
            </a:r>
            <a:r>
              <a:rPr lang="sv-SE" b="1" dirty="0" smtClean="0">
                <a:latin typeface="Arial" panose="020B0604020202020204" pitchFamily="34" charset="0"/>
                <a:cs typeface="Arial" panose="020B0604020202020204" pitchFamily="34" charset="0"/>
              </a:rPr>
              <a:t>osigurava učinkovit </a:t>
            </a:r>
            <a:r>
              <a:rPr lang="sv-SE" b="1" dirty="0">
                <a:latin typeface="Arial" panose="020B0604020202020204" pitchFamily="34" charset="0"/>
                <a:cs typeface="Arial" panose="020B0604020202020204" pitchFamily="34" charset="0"/>
              </a:rPr>
              <a:t>i brz povrat naknade tražbina za uzdržavanje</a:t>
            </a:r>
            <a:r>
              <a:rPr lang="sv-SE" dirty="0" smtClean="0">
                <a:latin typeface="Arial" panose="020B0604020202020204" pitchFamily="34" charset="0"/>
                <a:cs typeface="Arial" panose="020B0604020202020204" pitchFamily="34" charset="0"/>
              </a:rPr>
              <a:t>.</a:t>
            </a:r>
            <a:r>
              <a:rPr lang="hr-HR" dirty="0" smtClean="0">
                <a:latin typeface="Arial" panose="020B0604020202020204" pitchFamily="34" charset="0"/>
                <a:cs typeface="Arial" panose="020B0604020202020204" pitchFamily="34" charset="0"/>
              </a:rPr>
              <a:t> </a:t>
            </a:r>
          </a:p>
          <a:p>
            <a:pPr marL="109728" indent="0" algn="just">
              <a:buNone/>
            </a:pPr>
            <a:r>
              <a:rPr lang="hr-HR" b="1" dirty="0" smtClean="0">
                <a:latin typeface="Arial" panose="020B0604020202020204" pitchFamily="34" charset="0"/>
                <a:cs typeface="Arial" panose="020B0604020202020204" pitchFamily="34" charset="0"/>
              </a:rPr>
              <a:t>- D</a:t>
            </a:r>
            <a:r>
              <a:rPr lang="vi-VN" b="1" dirty="0" smtClean="0">
                <a:latin typeface="Arial" panose="020B0604020202020204" pitchFamily="34" charset="0"/>
                <a:cs typeface="Arial" panose="020B0604020202020204" pitchFamily="34" charset="0"/>
              </a:rPr>
              <a:t>evet </a:t>
            </a:r>
            <a:r>
              <a:rPr lang="vi-VN" b="1" dirty="0">
                <a:latin typeface="Arial" panose="020B0604020202020204" pitchFamily="34" charset="0"/>
                <a:cs typeface="Arial" panose="020B0604020202020204" pitchFamily="34" charset="0"/>
              </a:rPr>
              <a:t>standardnih obrazaca </a:t>
            </a:r>
            <a:r>
              <a:rPr lang="vi-VN" dirty="0">
                <a:latin typeface="Arial" panose="020B0604020202020204" pitchFamily="34" charset="0"/>
                <a:cs typeface="Arial" panose="020B0604020202020204" pitchFamily="34" charset="0"/>
              </a:rPr>
              <a:t>kojima bi se trebala olakšati komunikacija između središnjih tijela te omogućiti podnošenje zahtjeva elektroničkim putem</a:t>
            </a:r>
            <a:r>
              <a:rPr lang="vi-VN" dirty="0" smtClean="0">
                <a:latin typeface="Arial" panose="020B0604020202020204" pitchFamily="34" charset="0"/>
                <a:cs typeface="Arial" panose="020B0604020202020204" pitchFamily="34" charset="0"/>
              </a:rPr>
              <a:t>.</a:t>
            </a:r>
            <a:endParaRPr lang="hr-HR" dirty="0" smtClean="0">
              <a:latin typeface="Arial" panose="020B0604020202020204" pitchFamily="34" charset="0"/>
              <a:cs typeface="Arial" panose="020B0604020202020204" pitchFamily="34" charset="0"/>
            </a:endParaRPr>
          </a:p>
          <a:p>
            <a:pPr marL="109728" indent="0" algn="just">
              <a:buNone/>
            </a:pPr>
            <a:r>
              <a:rPr lang="hr-HR" dirty="0" smtClean="0">
                <a:solidFill>
                  <a:srgbClr val="FF0000"/>
                </a:solidFill>
                <a:latin typeface="Arial" panose="020B0604020202020204" pitchFamily="34" charset="0"/>
                <a:cs typeface="Arial" panose="020B0604020202020204" pitchFamily="34" charset="0"/>
              </a:rPr>
              <a:t>Upute </a:t>
            </a:r>
            <a:r>
              <a:rPr lang="hr-HR" dirty="0" smtClean="0">
                <a:solidFill>
                  <a:srgbClr val="FF0000"/>
                </a:solidFill>
                <a:latin typeface="Arial" panose="020B0604020202020204" pitchFamily="34" charset="0"/>
                <a:cs typeface="Arial" panose="020B0604020202020204" pitchFamily="34" charset="0"/>
              </a:rPr>
              <a:t>za upotrebu  interaktivnih obrazaca - https</a:t>
            </a:r>
            <a:r>
              <a:rPr lang="hr-HR" dirty="0">
                <a:solidFill>
                  <a:srgbClr val="FF0000"/>
                </a:solidFill>
                <a:latin typeface="Arial" panose="020B0604020202020204" pitchFamily="34" charset="0"/>
                <a:cs typeface="Arial" panose="020B0604020202020204" pitchFamily="34" charset="0"/>
              </a:rPr>
              <a:t>://op.europa.eu/hr/publication-detail/-/publication/8aa572b8-6eb3-11e8-9483-01aa75ed71a1</a:t>
            </a:r>
          </a:p>
        </p:txBody>
      </p:sp>
    </p:spTree>
    <p:extLst>
      <p:ext uri="{BB962C8B-B14F-4D97-AF65-F5344CB8AC3E}">
        <p14:creationId xmlns:p14="http://schemas.microsoft.com/office/powerpoint/2010/main" val="3397753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692696"/>
            <a:ext cx="8219256" cy="5472608"/>
          </a:xfrm>
        </p:spPr>
        <p:txBody>
          <a:bodyPr>
            <a:normAutofit fontScale="92500"/>
          </a:bodyPr>
          <a:lstStyle/>
          <a:p>
            <a:pPr marL="109728" indent="0" algn="just">
              <a:buNone/>
            </a:pPr>
            <a:r>
              <a:rPr lang="hr-HR" b="1" dirty="0">
                <a:latin typeface="Arial" panose="020B0604020202020204" pitchFamily="34" charset="0"/>
                <a:cs typeface="Arial" panose="020B0604020202020204" pitchFamily="34" charset="0"/>
              </a:rPr>
              <a:t>Č</a:t>
            </a:r>
            <a:r>
              <a:rPr lang="hr-HR" b="1" dirty="0" smtClean="0">
                <a:latin typeface="Arial" panose="020B0604020202020204" pitchFamily="34" charset="0"/>
                <a:cs typeface="Arial" panose="020B0604020202020204" pitchFamily="34" charset="0"/>
              </a:rPr>
              <a:t>l.76. st.3</a:t>
            </a:r>
            <a:r>
              <a:rPr lang="hr-HR" b="1" dirty="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Uredbe</a:t>
            </a:r>
            <a:r>
              <a:rPr lang="hr-HR" dirty="0" smtClean="0">
                <a:latin typeface="Arial" panose="020B0604020202020204" pitchFamily="34" charset="0"/>
                <a:cs typeface="Arial" panose="020B0604020202020204" pitchFamily="34" charset="0"/>
              </a:rPr>
              <a:t>:</a:t>
            </a:r>
          </a:p>
          <a:p>
            <a:pPr marL="109728" indent="0" algn="just">
              <a:buNone/>
            </a:pPr>
            <a:r>
              <a:rPr lang="hr-HR" dirty="0" smtClean="0">
                <a:latin typeface="Arial" panose="020B0604020202020204" pitchFamily="34" charset="0"/>
                <a:cs typeface="Arial" panose="020B0604020202020204" pitchFamily="34" charset="0"/>
              </a:rPr>
              <a:t>- Uredba je </a:t>
            </a:r>
            <a:r>
              <a:rPr lang="hr-HR" b="1" dirty="0" smtClean="0">
                <a:latin typeface="Arial" panose="020B0604020202020204" pitchFamily="34" charset="0"/>
                <a:cs typeface="Arial" panose="020B0604020202020204" pitchFamily="34" charset="0"/>
              </a:rPr>
              <a:t>u primjeni od </a:t>
            </a:r>
            <a:r>
              <a:rPr lang="hr-HR" b="1" dirty="0">
                <a:latin typeface="Arial" panose="020B0604020202020204" pitchFamily="34" charset="0"/>
                <a:cs typeface="Arial" panose="020B0604020202020204" pitchFamily="34" charset="0"/>
              </a:rPr>
              <a:t>18. lipnja 2011</a:t>
            </a:r>
            <a:r>
              <a:rPr lang="hr-HR" dirty="0">
                <a:latin typeface="Arial" panose="020B0604020202020204" pitchFamily="34" charset="0"/>
                <a:cs typeface="Arial" panose="020B0604020202020204" pitchFamily="34" charset="0"/>
              </a:rPr>
              <a:t>., pod uvjetom da se na </a:t>
            </a:r>
            <a:r>
              <a:rPr lang="hr-HR" dirty="0" smtClean="0">
                <a:latin typeface="Arial" panose="020B0604020202020204" pitchFamily="34" charset="0"/>
                <a:cs typeface="Arial" panose="020B0604020202020204" pitchFamily="34" charset="0"/>
              </a:rPr>
              <a:t>taj dan </a:t>
            </a:r>
            <a:r>
              <a:rPr lang="hr-HR" dirty="0">
                <a:latin typeface="Arial" panose="020B0604020202020204" pitchFamily="34" charset="0"/>
                <a:cs typeface="Arial" panose="020B0604020202020204" pitchFamily="34" charset="0"/>
              </a:rPr>
              <a:t>u </a:t>
            </a:r>
            <a:r>
              <a:rPr lang="hr-HR" dirty="0" smtClean="0">
                <a:latin typeface="Arial" panose="020B0604020202020204" pitchFamily="34" charset="0"/>
                <a:cs typeface="Arial" panose="020B0604020202020204" pitchFamily="34" charset="0"/>
              </a:rPr>
              <a:t>EU </a:t>
            </a:r>
            <a:r>
              <a:rPr lang="hr-HR" dirty="0">
                <a:latin typeface="Arial" panose="020B0604020202020204" pitchFamily="34" charset="0"/>
                <a:cs typeface="Arial" panose="020B0604020202020204" pitchFamily="34" charset="0"/>
              </a:rPr>
              <a:t>primjenjuje Haški protokol iz 2007. Ako taj uvjet nije ispunjen ova se Uredba primjenjuje od datuma primjene tog Protokola u </a:t>
            </a:r>
            <a:r>
              <a:rPr lang="hr-HR" dirty="0" smtClean="0">
                <a:latin typeface="Arial" panose="020B0604020202020204" pitchFamily="34" charset="0"/>
                <a:cs typeface="Arial" panose="020B0604020202020204" pitchFamily="34" charset="0"/>
              </a:rPr>
              <a:t>EU.</a:t>
            </a:r>
          </a:p>
          <a:p>
            <a:pPr marL="109728" indent="0" algn="just">
              <a:buNone/>
            </a:pPr>
            <a:r>
              <a:rPr lang="hr-HR" dirty="0" smtClean="0">
                <a:latin typeface="Arial" panose="020B0604020202020204" pitchFamily="34" charset="0"/>
                <a:cs typeface="Arial" panose="020B0604020202020204" pitchFamily="34" charset="0"/>
              </a:rPr>
              <a:t>EU je pristupila H Protokolu 2007 i H konvenciji iz 2007. prije no što je RH pristupila EU.</a:t>
            </a:r>
          </a:p>
          <a:p>
            <a:pPr marL="109728" indent="0" algn="just">
              <a:buNone/>
            </a:pPr>
            <a:r>
              <a:rPr lang="hr-HR" dirty="0" smtClean="0">
                <a:latin typeface="Arial" panose="020B0604020202020204" pitchFamily="34" charset="0"/>
                <a:cs typeface="Arial" panose="020B0604020202020204" pitchFamily="34" charset="0"/>
              </a:rPr>
              <a:t>U </a:t>
            </a:r>
            <a:r>
              <a:rPr lang="hr-HR" b="1" dirty="0" smtClean="0">
                <a:latin typeface="Arial" panose="020B0604020202020204" pitchFamily="34" charset="0"/>
                <a:cs typeface="Arial" panose="020B0604020202020204" pitchFamily="34" charset="0"/>
              </a:rPr>
              <a:t>RH</a:t>
            </a:r>
            <a:r>
              <a:rPr lang="hr-HR" dirty="0" smtClean="0">
                <a:latin typeface="Arial" panose="020B0604020202020204" pitchFamily="34" charset="0"/>
                <a:cs typeface="Arial" panose="020B0604020202020204" pitchFamily="34" charset="0"/>
              </a:rPr>
              <a:t> ova se Uredba i Haški Protokol i Konvencija primjenjuju u cijelosti, </a:t>
            </a:r>
            <a:r>
              <a:rPr lang="hr-HR" b="1" dirty="0" smtClean="0">
                <a:latin typeface="Arial" panose="020B0604020202020204" pitchFamily="34" charset="0"/>
                <a:cs typeface="Arial" panose="020B0604020202020204" pitchFamily="34" charset="0"/>
              </a:rPr>
              <a:t>od 01.07.2013</a:t>
            </a:r>
            <a:r>
              <a:rPr lang="hr-HR" dirty="0" smtClean="0">
                <a:latin typeface="Arial" panose="020B0604020202020204" pitchFamily="34" charset="0"/>
                <a:cs typeface="Arial" panose="020B0604020202020204" pitchFamily="34" charset="0"/>
              </a:rPr>
              <a:t>.</a:t>
            </a:r>
          </a:p>
          <a:p>
            <a:pPr marL="109728" indent="0" algn="just">
              <a:buNone/>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Na obveze uzdržavanja prije </a:t>
            </a:r>
            <a:r>
              <a:rPr lang="hr-HR" dirty="0">
                <a:latin typeface="Arial" panose="020B0604020202020204" pitchFamily="34" charset="0"/>
                <a:cs typeface="Arial" panose="020B0604020202020204" pitchFamily="34" charset="0"/>
              </a:rPr>
              <a:t>18. lipnja </a:t>
            </a:r>
            <a:r>
              <a:rPr lang="hr-HR" dirty="0" smtClean="0">
                <a:latin typeface="Arial" panose="020B0604020202020204" pitchFamily="34" charset="0"/>
                <a:cs typeface="Arial" panose="020B0604020202020204" pitchFamily="34" charset="0"/>
              </a:rPr>
              <a:t>201. primjenjivale su se odredbe Uredbe </a:t>
            </a:r>
            <a:r>
              <a:rPr lang="hr-HR" dirty="0">
                <a:latin typeface="Arial" panose="020B0604020202020204" pitchFamily="34" charset="0"/>
                <a:cs typeface="Arial" panose="020B0604020202020204" pitchFamily="34" charset="0"/>
              </a:rPr>
              <a:t>(EZ) br. </a:t>
            </a:r>
            <a:r>
              <a:rPr lang="hr-HR" dirty="0" smtClean="0">
                <a:latin typeface="Arial" panose="020B0604020202020204" pitchFamily="34" charset="0"/>
                <a:cs typeface="Arial" panose="020B0604020202020204" pitchFamily="34" charset="0"/>
              </a:rPr>
              <a:t>44/2001 ( Uredba </a:t>
            </a:r>
            <a:r>
              <a:rPr lang="hr-HR" dirty="0">
                <a:latin typeface="Arial" panose="020B0604020202020204" pitchFamily="34" charset="0"/>
                <a:cs typeface="Arial" panose="020B0604020202020204" pitchFamily="34" charset="0"/>
              </a:rPr>
              <a:t>B</a:t>
            </a:r>
            <a:r>
              <a:rPr lang="hr-HR" dirty="0" smtClean="0">
                <a:latin typeface="Arial" panose="020B0604020202020204" pitchFamily="34" charset="0"/>
                <a:cs typeface="Arial" panose="020B0604020202020204" pitchFamily="34" charset="0"/>
              </a:rPr>
              <a:t>ruxelles I )</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7603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39552" y="1340768"/>
            <a:ext cx="8147248" cy="4824536"/>
          </a:xfrm>
        </p:spPr>
        <p:txBody>
          <a:bodyPr>
            <a:normAutofit fontScale="25000" lnSpcReduction="20000"/>
          </a:bodyPr>
          <a:lstStyle/>
          <a:p>
            <a:pPr marL="109728" indent="0" algn="just">
              <a:buNone/>
            </a:pPr>
            <a:r>
              <a:rPr lang="hr-HR" altLang="sr-Latn-RS" dirty="0" smtClean="0">
                <a:latin typeface="Arial" panose="020B0604020202020204" pitchFamily="34" charset="0"/>
                <a:cs typeface="Arial" panose="020B0604020202020204" pitchFamily="34" charset="0"/>
              </a:rPr>
              <a:t> </a:t>
            </a:r>
            <a:endParaRPr lang="hr-HR" altLang="sr-Latn-RS" sz="3000" dirty="0" smtClean="0">
              <a:latin typeface="Arial" panose="020B0604020202020204" pitchFamily="34" charset="0"/>
              <a:cs typeface="Arial" panose="020B0604020202020204" pitchFamily="34" charset="0"/>
            </a:endParaRPr>
          </a:p>
          <a:p>
            <a:pPr marL="109728" indent="0" algn="just">
              <a:buNone/>
            </a:pPr>
            <a:r>
              <a:rPr lang="hr-HR" altLang="sr-Latn-RS" sz="3000" dirty="0" smtClean="0">
                <a:latin typeface="Arial" panose="020B0604020202020204" pitchFamily="34" charset="0"/>
                <a:cs typeface="Arial" panose="020B0604020202020204" pitchFamily="34" charset="0"/>
              </a:rPr>
              <a:t>               </a:t>
            </a:r>
            <a:r>
              <a:rPr lang="hr-HR" altLang="sr-Latn-RS" sz="11200" b="1" dirty="0" smtClean="0">
                <a:latin typeface="Arial" panose="020B0604020202020204" pitchFamily="34" charset="0"/>
                <a:cs typeface="Arial" panose="020B0604020202020204" pitchFamily="34" charset="0"/>
              </a:rPr>
              <a:t>Pravosudna </a:t>
            </a:r>
            <a:r>
              <a:rPr lang="hr-HR" altLang="sr-Latn-RS" sz="11200" b="1" dirty="0">
                <a:latin typeface="Arial" panose="020B0604020202020204" pitchFamily="34" charset="0"/>
                <a:cs typeface="Arial" panose="020B0604020202020204" pitchFamily="34" charset="0"/>
              </a:rPr>
              <a:t>suradnja </a:t>
            </a:r>
            <a:r>
              <a:rPr lang="hr-HR" altLang="sr-Latn-RS" sz="11200" dirty="0">
                <a:latin typeface="Arial" panose="020B0604020202020204" pitchFamily="34" charset="0"/>
                <a:cs typeface="Arial" panose="020B0604020202020204" pitchFamily="34" charset="0"/>
              </a:rPr>
              <a:t>u građanskim stvarima razvila se u </a:t>
            </a:r>
            <a:r>
              <a:rPr lang="hr-HR" altLang="sr-Latn-RS" sz="11200" b="1" dirty="0">
                <a:latin typeface="Arial" panose="020B0604020202020204" pitchFamily="34" charset="0"/>
                <a:cs typeface="Arial" panose="020B0604020202020204" pitchFamily="34" charset="0"/>
              </a:rPr>
              <a:t>neovisno i zasebno područje europskog </a:t>
            </a:r>
            <a:r>
              <a:rPr lang="hr-HR" altLang="sr-Latn-RS" sz="11200" b="1" dirty="0" smtClean="0">
                <a:latin typeface="Arial" panose="020B0604020202020204" pitchFamily="34" charset="0"/>
                <a:cs typeface="Arial" panose="020B0604020202020204" pitchFamily="34" charset="0"/>
              </a:rPr>
              <a:t>prava</a:t>
            </a:r>
            <a:r>
              <a:rPr lang="hr-HR" altLang="sr-Latn-RS" sz="11200" dirty="0" smtClean="0">
                <a:latin typeface="Arial" panose="020B0604020202020204" pitchFamily="34" charset="0"/>
                <a:cs typeface="Arial" panose="020B0604020202020204" pitchFamily="34" charset="0"/>
              </a:rPr>
              <a:t>.</a:t>
            </a:r>
          </a:p>
          <a:p>
            <a:pPr marL="109728" indent="0" algn="just">
              <a:buNone/>
            </a:pPr>
            <a:r>
              <a:rPr lang="hr-HR" altLang="sr-Latn-RS" sz="11200" dirty="0" smtClean="0">
                <a:latin typeface="Arial" panose="020B0604020202020204" pitchFamily="34" charset="0"/>
                <a:cs typeface="Arial" panose="020B0604020202020204" pitchFamily="34" charset="0"/>
              </a:rPr>
              <a:t>Najveći broj u području obiteljsko pravnih odnosa.</a:t>
            </a:r>
          </a:p>
          <a:p>
            <a:pPr marL="109728" indent="0" algn="just">
              <a:buNone/>
            </a:pPr>
            <a:endParaRPr lang="hr-HR" altLang="sr-Latn-RS" sz="11200" dirty="0">
              <a:latin typeface="Arial" panose="020B0604020202020204" pitchFamily="34" charset="0"/>
              <a:cs typeface="Arial" panose="020B0604020202020204" pitchFamily="34" charset="0"/>
            </a:endParaRPr>
          </a:p>
          <a:p>
            <a:pPr marL="109728" indent="0" algn="just">
              <a:buNone/>
            </a:pPr>
            <a:r>
              <a:rPr lang="hr-HR" altLang="sr-Latn-RS" sz="11200" dirty="0" smtClean="0">
                <a:latin typeface="Arial" panose="020B0604020202020204" pitchFamily="34" charset="0"/>
                <a:cs typeface="Arial" panose="020B0604020202020204" pitchFamily="34" charset="0"/>
              </a:rPr>
              <a:t>     Instrumenti </a:t>
            </a:r>
            <a:r>
              <a:rPr lang="hr-HR" altLang="sr-Latn-RS" sz="11200" dirty="0">
                <a:latin typeface="Arial" panose="020B0604020202020204" pitchFamily="34" charset="0"/>
                <a:cs typeface="Arial" panose="020B0604020202020204" pitchFamily="34" charset="0"/>
              </a:rPr>
              <a:t>pravosudne suradnje u građanskim stvarima </a:t>
            </a:r>
            <a:r>
              <a:rPr lang="hr-HR" altLang="sr-Latn-RS" sz="11200" b="1" dirty="0">
                <a:latin typeface="Arial" panose="020B0604020202020204" pitchFamily="34" charset="0"/>
                <a:cs typeface="Arial" panose="020B0604020202020204" pitchFamily="34" charset="0"/>
              </a:rPr>
              <a:t>imaju prednost pred nacionalnim zakonodavstvom </a:t>
            </a:r>
            <a:r>
              <a:rPr lang="hr-HR" altLang="sr-Latn-RS" sz="11200" dirty="0">
                <a:latin typeface="Arial" panose="020B0604020202020204" pitchFamily="34" charset="0"/>
                <a:cs typeface="Arial" panose="020B0604020202020204" pitchFamily="34" charset="0"/>
              </a:rPr>
              <a:t>država </a:t>
            </a:r>
            <a:r>
              <a:rPr lang="hr-HR" altLang="sr-Latn-RS" sz="11200" dirty="0" smtClean="0">
                <a:latin typeface="Arial" panose="020B0604020202020204" pitchFamily="34" charset="0"/>
                <a:cs typeface="Arial" panose="020B0604020202020204" pitchFamily="34" charset="0"/>
              </a:rPr>
              <a:t>članica</a:t>
            </a:r>
            <a:r>
              <a:rPr lang="hr-HR" altLang="sr-Latn-RS" sz="11200" dirty="0" smtClean="0">
                <a:latin typeface="Arial" panose="020B0604020202020204" pitchFamily="34" charset="0"/>
                <a:cs typeface="Arial" panose="020B0604020202020204" pitchFamily="34" charset="0"/>
              </a:rPr>
              <a:t>.</a:t>
            </a:r>
          </a:p>
          <a:p>
            <a:pPr marL="109728" indent="0" algn="just">
              <a:buNone/>
            </a:pPr>
            <a:endParaRPr lang="hr-HR" altLang="sr-Latn-RS" sz="11200" dirty="0" smtClean="0">
              <a:latin typeface="Arial" panose="020B0604020202020204" pitchFamily="34" charset="0"/>
              <a:cs typeface="Arial" panose="020B0604020202020204" pitchFamily="34" charset="0"/>
            </a:endParaRPr>
          </a:p>
          <a:p>
            <a:pPr marL="109728" indent="0" algn="just">
              <a:buNone/>
            </a:pPr>
            <a:r>
              <a:rPr lang="hr-HR" altLang="sr-Latn-RS" sz="11200" b="1" dirty="0" smtClean="0">
                <a:latin typeface="Arial" panose="020B0604020202020204" pitchFamily="34" charset="0"/>
                <a:cs typeface="Arial" panose="020B0604020202020204" pitchFamily="34" charset="0"/>
              </a:rPr>
              <a:t>     </a:t>
            </a:r>
            <a:r>
              <a:rPr lang="pl-PL" altLang="sr-Latn-RS" sz="11200" b="1" dirty="0">
                <a:latin typeface="Arial" panose="020B0604020202020204" pitchFamily="34" charset="0"/>
                <a:cs typeface="Arial" panose="020B0604020202020204" pitchFamily="34" charset="0"/>
              </a:rPr>
              <a:t>Europsko međunarodno privatno pravo </a:t>
            </a:r>
            <a:r>
              <a:rPr lang="pl-PL" altLang="sr-Latn-RS" sz="11200" dirty="0">
                <a:latin typeface="Arial" panose="020B0604020202020204" pitchFamily="34" charset="0"/>
                <a:cs typeface="Arial" panose="020B0604020202020204" pitchFamily="34" charset="0"/>
              </a:rPr>
              <a:t>- važno za pravosudne djelatnike – mobilnost građana značajno je povećala broj predmeta s prekograničnim elementom.</a:t>
            </a:r>
            <a:endParaRPr lang="hr-HR" altLang="sr-Latn-RS" sz="11200" dirty="0" smtClean="0">
              <a:latin typeface="Arial" panose="020B0604020202020204" pitchFamily="34" charset="0"/>
              <a:cs typeface="Arial" panose="020B0604020202020204" pitchFamily="34" charset="0"/>
            </a:endParaRPr>
          </a:p>
          <a:p>
            <a:pPr marL="109728" indent="0" algn="just">
              <a:buNone/>
            </a:pPr>
            <a:r>
              <a:rPr lang="hr-HR" altLang="sr-Latn-RS" sz="3000" dirty="0" smtClean="0">
                <a:latin typeface="Arial" panose="020B0604020202020204" pitchFamily="34" charset="0"/>
                <a:cs typeface="Arial" panose="020B0604020202020204" pitchFamily="34" charset="0"/>
              </a:rPr>
              <a:t>     </a:t>
            </a:r>
            <a:endParaRPr lang="hr-HR" altLang="sr-Latn-RS" sz="3000" dirty="0">
              <a:latin typeface="Arial" panose="020B0604020202020204" pitchFamily="34" charset="0"/>
              <a:cs typeface="Arial" panose="020B0604020202020204" pitchFamily="34" charset="0"/>
            </a:endParaRPr>
          </a:p>
          <a:p>
            <a:pPr marL="109728" indent="0" algn="just">
              <a:buNone/>
            </a:pPr>
            <a:r>
              <a:rPr lang="pl-PL" altLang="sr-Latn-RS" sz="3000" b="1" dirty="0" smtClean="0">
                <a:latin typeface="Arial" panose="020B0604020202020204" pitchFamily="34" charset="0"/>
                <a:cs typeface="Arial" panose="020B0604020202020204" pitchFamily="34" charset="0"/>
              </a:rPr>
              <a:t>     </a:t>
            </a:r>
            <a:endParaRPr lang="hr-HR" sz="3000"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p:txBody>
          <a:bodyPr/>
          <a:lstStyle/>
          <a:p>
            <a:r>
              <a:rPr lang="hr-HR" dirty="0" smtClean="0"/>
              <a:t>   </a:t>
            </a:r>
            <a:r>
              <a:rPr lang="hr-HR" dirty="0" smtClean="0">
                <a:latin typeface="Arial" panose="020B0604020202020204" pitchFamily="34" charset="0"/>
                <a:cs typeface="Arial" panose="020B0604020202020204" pitchFamily="34" charset="0"/>
              </a:rPr>
              <a:t>UVOD</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852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611560" y="980728"/>
            <a:ext cx="8075240" cy="4752528"/>
          </a:xfrm>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Primjenjuje </a:t>
            </a:r>
            <a:r>
              <a:rPr lang="hr-HR" dirty="0" smtClean="0">
                <a:latin typeface="Arial" panose="020B0604020202020204" pitchFamily="34" charset="0"/>
                <a:cs typeface="Arial" panose="020B0604020202020204" pitchFamily="34" charset="0"/>
              </a:rPr>
              <a:t>se </a:t>
            </a:r>
            <a:r>
              <a:rPr lang="hr-HR" dirty="0">
                <a:latin typeface="Arial" panose="020B0604020202020204" pitchFamily="34" charset="0"/>
                <a:cs typeface="Arial" panose="020B0604020202020204" pitchFamily="34" charset="0"/>
              </a:rPr>
              <a:t>na obveze uzdržavanja koje proizlaze iz </a:t>
            </a:r>
            <a:r>
              <a:rPr lang="hr-HR" b="1" dirty="0">
                <a:latin typeface="Arial" panose="020B0604020202020204" pitchFamily="34" charset="0"/>
                <a:cs typeface="Arial" panose="020B0604020202020204" pitchFamily="34" charset="0"/>
              </a:rPr>
              <a:t>obiteljskog odnosa</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roditeljstva</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braka</a:t>
            </a:r>
            <a:r>
              <a:rPr lang="hr-HR" dirty="0">
                <a:latin typeface="Arial" panose="020B0604020202020204" pitchFamily="34" charset="0"/>
                <a:cs typeface="Arial" panose="020B0604020202020204" pitchFamily="34" charset="0"/>
              </a:rPr>
              <a:t> ili </a:t>
            </a:r>
            <a:r>
              <a:rPr lang="hr-HR" b="1" dirty="0" smtClean="0">
                <a:latin typeface="Arial" panose="020B0604020202020204" pitchFamily="34" charset="0"/>
                <a:cs typeface="Arial" panose="020B0604020202020204" pitchFamily="34" charset="0"/>
              </a:rPr>
              <a:t>tazbine</a:t>
            </a:r>
            <a:r>
              <a:rPr lang="hr-HR" dirty="0" smtClean="0">
                <a:latin typeface="Arial" panose="020B0604020202020204" pitchFamily="34" charset="0"/>
                <a:cs typeface="Arial" panose="020B0604020202020204" pitchFamily="34" charset="0"/>
              </a:rPr>
              <a:t>.</a:t>
            </a:r>
          </a:p>
          <a:p>
            <a:pPr algn="just">
              <a:buFontTx/>
              <a:buChar char="-"/>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Izbor suda </a:t>
            </a:r>
            <a:r>
              <a:rPr lang="vi-VN" b="1" dirty="0" smtClean="0">
                <a:latin typeface="Arial" panose="020B0604020202020204" pitchFamily="34" charset="0"/>
                <a:cs typeface="Arial" panose="020B0604020202020204" pitchFamily="34" charset="0"/>
              </a:rPr>
              <a:t>ne primjenjuje</a:t>
            </a:r>
            <a:r>
              <a:rPr lang="hr-HR" b="1"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se</a:t>
            </a:r>
            <a:r>
              <a:rPr lang="vi-VN"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u</a:t>
            </a:r>
            <a:r>
              <a:rPr lang="vi-VN" dirty="0" smtClean="0">
                <a:latin typeface="Arial" panose="020B0604020202020204" pitchFamily="34" charset="0"/>
                <a:cs typeface="Arial" panose="020B0604020202020204" pitchFamily="34" charset="0"/>
              </a:rPr>
              <a:t> spor</a:t>
            </a:r>
            <a:r>
              <a:rPr lang="hr-HR" dirty="0" smtClean="0">
                <a:latin typeface="Arial" panose="020B0604020202020204" pitchFamily="34" charset="0"/>
                <a:cs typeface="Arial" panose="020B0604020202020204" pitchFamily="34" charset="0"/>
              </a:rPr>
              <a:t>u</a:t>
            </a:r>
            <a:r>
              <a:rPr lang="vi-VN" dirty="0" smtClean="0">
                <a:latin typeface="Arial" panose="020B0604020202020204" pitchFamily="34" charset="0"/>
                <a:cs typeface="Arial" panose="020B0604020202020204" pitchFamily="34" charset="0"/>
              </a:rPr>
              <a:t> </a:t>
            </a:r>
            <a:r>
              <a:rPr lang="vi-VN" dirty="0">
                <a:latin typeface="Arial" panose="020B0604020202020204" pitchFamily="34" charset="0"/>
                <a:cs typeface="Arial" panose="020B0604020202020204" pitchFamily="34" charset="0"/>
              </a:rPr>
              <a:t>koji se odnosi na obvezu uzdržavanja djeteta </a:t>
            </a:r>
            <a:r>
              <a:rPr lang="vi-VN" b="1" dirty="0">
                <a:latin typeface="Arial" panose="020B0604020202020204" pitchFamily="34" charset="0"/>
                <a:cs typeface="Arial" panose="020B0604020202020204" pitchFamily="34" charset="0"/>
              </a:rPr>
              <a:t>mlađeg od 18 godina</a:t>
            </a:r>
            <a:r>
              <a:rPr lang="vi-VN" dirty="0" smtClean="0">
                <a:latin typeface="Arial" panose="020B0604020202020204" pitchFamily="34" charset="0"/>
                <a:cs typeface="Arial" panose="020B0604020202020204" pitchFamily="34" charset="0"/>
              </a:rPr>
              <a:t>.</a:t>
            </a:r>
            <a:endParaRPr lang="hr-HR" dirty="0" smtClean="0">
              <a:latin typeface="Arial" panose="020B0604020202020204" pitchFamily="34" charset="0"/>
              <a:cs typeface="Arial" panose="020B0604020202020204" pitchFamily="34" charset="0"/>
            </a:endParaRPr>
          </a:p>
          <a:p>
            <a:pPr algn="just">
              <a:buFontTx/>
              <a:buChar char="-"/>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Postoji </a:t>
            </a:r>
            <a:r>
              <a:rPr lang="hr-HR" b="1" dirty="0" smtClean="0">
                <a:latin typeface="Arial" panose="020B0604020202020204" pitchFamily="34" charset="0"/>
                <a:cs typeface="Arial" panose="020B0604020202020204" pitchFamily="34" charset="0"/>
              </a:rPr>
              <a:t>mogućnost ustaljivanja nadležnosti </a:t>
            </a:r>
            <a:r>
              <a:rPr lang="hr-HR" dirty="0" smtClean="0">
                <a:latin typeface="Arial" panose="020B0604020202020204" pitchFamily="34" charset="0"/>
                <a:cs typeface="Arial" panose="020B0604020202020204" pitchFamily="34" charset="0"/>
              </a:rPr>
              <a:t>zbog upuštanja tuženika u meritum spora bez prethodnog osporavanja nadležnosti – čl.5. Uredbe.</a:t>
            </a:r>
            <a:endParaRPr lang="hr-HR" dirty="0">
              <a:latin typeface="Arial" panose="020B0604020202020204" pitchFamily="34" charset="0"/>
              <a:cs typeface="Arial" panose="020B0604020202020204" pitchFamily="34" charset="0"/>
            </a:endParaRPr>
          </a:p>
          <a:p>
            <a:pPr>
              <a:buFontTx/>
              <a:buChar char="-"/>
            </a:pPr>
            <a:endParaRPr lang="hr-HR" dirty="0" smtClean="0"/>
          </a:p>
        </p:txBody>
      </p:sp>
    </p:spTree>
    <p:extLst>
      <p:ext uri="{BB962C8B-B14F-4D97-AF65-F5344CB8AC3E}">
        <p14:creationId xmlns:p14="http://schemas.microsoft.com/office/powerpoint/2010/main" val="439864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620688"/>
            <a:ext cx="8219256" cy="5386603"/>
          </a:xfrm>
        </p:spPr>
        <p:txBody>
          <a:bodyPr>
            <a:normAutofit fontScale="92500" lnSpcReduction="20000"/>
          </a:bodyPr>
          <a:lstStyle/>
          <a:p>
            <a:pPr marL="109728" indent="0" algn="just">
              <a:buNone/>
            </a:pPr>
            <a:r>
              <a:rPr lang="hr-HR" b="1" dirty="0" smtClean="0">
                <a:latin typeface="Arial" panose="020B0604020202020204" pitchFamily="34" charset="0"/>
                <a:cs typeface="Arial" panose="020B0604020202020204" pitchFamily="34" charset="0"/>
              </a:rPr>
              <a:t>Čl. 15</a:t>
            </a:r>
            <a:r>
              <a:rPr lang="hr-HR" dirty="0" smtClean="0">
                <a:latin typeface="Arial" panose="020B0604020202020204" pitchFamily="34" charset="0"/>
                <a:cs typeface="Arial" panose="020B0604020202020204" pitchFamily="34" charset="0"/>
              </a:rPr>
              <a:t>. Uredbe – </a:t>
            </a:r>
            <a:r>
              <a:rPr lang="hr-HR" b="1" dirty="0" smtClean="0">
                <a:latin typeface="Arial" panose="020B0604020202020204" pitchFamily="34" charset="0"/>
                <a:cs typeface="Arial" panose="020B0604020202020204" pitchFamily="34" charset="0"/>
              </a:rPr>
              <a:t>MJERODAVNO PRAVO</a:t>
            </a:r>
            <a:r>
              <a:rPr lang="hr-HR" dirty="0" smtClean="0">
                <a:latin typeface="Arial" panose="020B0604020202020204" pitchFamily="34" charset="0"/>
                <a:cs typeface="Arial" panose="020B0604020202020204" pitchFamily="34" charset="0"/>
              </a:rPr>
              <a:t>:</a:t>
            </a:r>
          </a:p>
          <a:p>
            <a:pPr marL="109728" indent="0" algn="just">
              <a:buNone/>
            </a:pPr>
            <a:endParaRPr lang="hr-HR" dirty="0" smtClean="0">
              <a:latin typeface="Arial" panose="020B0604020202020204" pitchFamily="34" charset="0"/>
              <a:cs typeface="Arial" panose="020B0604020202020204" pitchFamily="34" charset="0"/>
            </a:endParaRPr>
          </a:p>
          <a:p>
            <a:pPr marL="109728" indent="0" algn="just">
              <a:buNone/>
            </a:pPr>
            <a:r>
              <a:rPr lang="vi-VN" dirty="0" smtClean="0">
                <a:latin typeface="Arial" panose="020B0604020202020204" pitchFamily="34" charset="0"/>
                <a:cs typeface="Arial" panose="020B0604020202020204" pitchFamily="34" charset="0"/>
              </a:rPr>
              <a:t>Pravo </a:t>
            </a:r>
            <a:r>
              <a:rPr lang="vi-VN" dirty="0">
                <a:latin typeface="Arial" panose="020B0604020202020204" pitchFamily="34" charset="0"/>
                <a:cs typeface="Arial" panose="020B0604020202020204" pitchFamily="34" charset="0"/>
              </a:rPr>
              <a:t>mjerodavno za obveze uzdržavanja utvrđuje se u skladu s </a:t>
            </a:r>
            <a:r>
              <a:rPr lang="vi-VN" b="1" dirty="0">
                <a:latin typeface="Arial" panose="020B0604020202020204" pitchFamily="34" charset="0"/>
                <a:cs typeface="Arial" panose="020B0604020202020204" pitchFamily="34" charset="0"/>
              </a:rPr>
              <a:t>Haškim protokolom od 23. studenoga 2007. o pravu mjerodavnom za obveze uzdržavanja</a:t>
            </a:r>
            <a:r>
              <a:rPr lang="vi-VN" dirty="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u </a:t>
            </a:r>
            <a:r>
              <a:rPr lang="vi-VN" dirty="0">
                <a:latin typeface="Arial" panose="020B0604020202020204" pitchFamily="34" charset="0"/>
                <a:cs typeface="Arial" panose="020B0604020202020204" pitchFamily="34" charset="0"/>
              </a:rPr>
              <a:t>državi članici koju taj instrument obvezuje</a:t>
            </a:r>
            <a:r>
              <a:rPr lang="vi-VN" dirty="0" smtClean="0">
                <a:latin typeface="Arial" panose="020B0604020202020204" pitchFamily="34" charset="0"/>
                <a:cs typeface="Arial" panose="020B0604020202020204" pitchFamily="34" charset="0"/>
              </a:rPr>
              <a:t>.</a:t>
            </a:r>
            <a:endParaRPr lang="hr-HR" dirty="0" smtClean="0">
              <a:latin typeface="Arial" panose="020B0604020202020204" pitchFamily="34" charset="0"/>
              <a:cs typeface="Arial" panose="020B0604020202020204" pitchFamily="34" charset="0"/>
            </a:endParaRP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dirty="0">
                <a:latin typeface="Arial" panose="020B0604020202020204" pitchFamily="34" charset="0"/>
                <a:cs typeface="Arial" panose="020B0604020202020204" pitchFamily="34" charset="0"/>
                <a:hlinkClick r:id="rId2"/>
              </a:rPr>
              <a:t>https://www.hcch.net/en/instruments/conventions/full-text/?</a:t>
            </a:r>
            <a:r>
              <a:rPr lang="hr-HR" dirty="0" smtClean="0">
                <a:latin typeface="Arial" panose="020B0604020202020204" pitchFamily="34" charset="0"/>
                <a:cs typeface="Arial" panose="020B0604020202020204" pitchFamily="34" charset="0"/>
                <a:hlinkClick r:id="rId2"/>
              </a:rPr>
              <a:t>cid=133</a:t>
            </a:r>
            <a:endParaRPr lang="hr-HR" dirty="0" smtClean="0">
              <a:latin typeface="Arial" panose="020B0604020202020204" pitchFamily="34" charset="0"/>
              <a:cs typeface="Arial" panose="020B0604020202020204" pitchFamily="34" charset="0"/>
            </a:endParaRPr>
          </a:p>
          <a:p>
            <a:pPr marL="109728" indent="0" algn="just">
              <a:buNone/>
            </a:pPr>
            <a:endParaRPr lang="hr-HR" dirty="0" smtClean="0">
              <a:latin typeface="Arial" panose="020B0604020202020204" pitchFamily="34" charset="0"/>
              <a:cs typeface="Arial" panose="020B0604020202020204" pitchFamily="34" charset="0"/>
            </a:endParaRPr>
          </a:p>
          <a:p>
            <a:pPr marL="109728" indent="0" algn="just">
              <a:buNone/>
            </a:pPr>
            <a:r>
              <a:rPr lang="vi-VN" b="1" dirty="0" smtClean="0">
                <a:latin typeface="Arial" panose="020B0604020202020204" pitchFamily="34" charset="0"/>
                <a:cs typeface="Arial" panose="020B0604020202020204" pitchFamily="34" charset="0"/>
              </a:rPr>
              <a:t>Hašk</a:t>
            </a:r>
            <a:r>
              <a:rPr lang="hr-HR" b="1" dirty="0" smtClean="0">
                <a:latin typeface="Arial" panose="020B0604020202020204" pitchFamily="34" charset="0"/>
                <a:cs typeface="Arial" panose="020B0604020202020204" pitchFamily="34" charset="0"/>
              </a:rPr>
              <a:t>a</a:t>
            </a:r>
            <a:r>
              <a:rPr lang="vi-VN" b="1" dirty="0" smtClean="0">
                <a:latin typeface="Arial" panose="020B0604020202020204" pitchFamily="34" charset="0"/>
                <a:cs typeface="Arial" panose="020B0604020202020204" pitchFamily="34" charset="0"/>
              </a:rPr>
              <a:t> konvencij</a:t>
            </a:r>
            <a:r>
              <a:rPr lang="hr-HR" b="1" dirty="0" smtClean="0">
                <a:latin typeface="Arial" panose="020B0604020202020204" pitchFamily="34" charset="0"/>
                <a:cs typeface="Arial" panose="020B0604020202020204" pitchFamily="34" charset="0"/>
              </a:rPr>
              <a:t>a</a:t>
            </a:r>
            <a:r>
              <a:rPr lang="vi-VN" b="1" dirty="0" smtClean="0">
                <a:latin typeface="Arial" panose="020B0604020202020204" pitchFamily="34" charset="0"/>
                <a:cs typeface="Arial" panose="020B0604020202020204" pitchFamily="34" charset="0"/>
              </a:rPr>
              <a:t> </a:t>
            </a:r>
            <a:r>
              <a:rPr lang="vi-VN" b="1" dirty="0">
                <a:latin typeface="Arial" panose="020B0604020202020204" pitchFamily="34" charset="0"/>
                <a:cs typeface="Arial" panose="020B0604020202020204" pitchFamily="34" charset="0"/>
              </a:rPr>
              <a:t>od 23. studenoga 2007</a:t>
            </a:r>
            <a:r>
              <a:rPr lang="vi-VN" dirty="0">
                <a:latin typeface="Arial" panose="020B0604020202020204" pitchFamily="34" charset="0"/>
                <a:cs typeface="Arial" panose="020B0604020202020204" pitchFamily="34" charset="0"/>
              </a:rPr>
              <a:t>. o međunarodnoj naplati tražbina za uzdržavanje djeteta i drugim oblicima obiteljskog </a:t>
            </a:r>
            <a:r>
              <a:rPr lang="vi-VN" dirty="0" smtClean="0">
                <a:latin typeface="Arial" panose="020B0604020202020204" pitchFamily="34" charset="0"/>
                <a:cs typeface="Arial" panose="020B0604020202020204" pitchFamily="34" charset="0"/>
              </a:rPr>
              <a:t>uzdržavanja</a:t>
            </a:r>
            <a:r>
              <a:rPr lang="hr-HR" dirty="0" smtClean="0">
                <a:latin typeface="Arial" panose="020B0604020202020204" pitchFamily="34" charset="0"/>
                <a:cs typeface="Arial" panose="020B0604020202020204" pitchFamily="34" charset="0"/>
              </a:rPr>
              <a:t> – </a:t>
            </a:r>
          </a:p>
          <a:p>
            <a:pPr marL="109728" indent="0" algn="just">
              <a:buNone/>
            </a:pPr>
            <a:r>
              <a:rPr lang="hr-HR" dirty="0" smtClean="0">
                <a:latin typeface="Arial" panose="020B0604020202020204" pitchFamily="34" charset="0"/>
                <a:cs typeface="Arial" panose="020B0604020202020204" pitchFamily="34" charset="0"/>
              </a:rPr>
              <a:t>Određena ograničenja u vezi nadležnosti u odnosu na države potpisnice ove konvencije.</a:t>
            </a:r>
            <a:endParaRPr lang="hr-HR" dirty="0"/>
          </a:p>
        </p:txBody>
      </p:sp>
    </p:spTree>
    <p:extLst>
      <p:ext uri="{BB962C8B-B14F-4D97-AF65-F5344CB8AC3E}">
        <p14:creationId xmlns:p14="http://schemas.microsoft.com/office/powerpoint/2010/main" val="939406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620688"/>
            <a:ext cx="8291264" cy="5386603"/>
          </a:xfrm>
        </p:spPr>
        <p:txBody>
          <a:bodyPr>
            <a:normAutofit lnSpcReduction="10000"/>
          </a:bodyPr>
          <a:lstStyle/>
          <a:p>
            <a:pPr marL="109728" indent="0" algn="just">
              <a:buNone/>
            </a:pPr>
            <a:r>
              <a:rPr lang="hr-HR" b="1" dirty="0" smtClean="0">
                <a:latin typeface="Arial" panose="020B0604020202020204" pitchFamily="34" charset="0"/>
                <a:cs typeface="Arial" panose="020B0604020202020204" pitchFamily="34" charset="0"/>
              </a:rPr>
              <a:t>   UREDBA VIJEĆA </a:t>
            </a:r>
            <a:r>
              <a:rPr lang="hr-HR" dirty="0" smtClean="0">
                <a:latin typeface="Arial" panose="020B0604020202020204" pitchFamily="34" charset="0"/>
                <a:cs typeface="Arial" panose="020B0604020202020204" pitchFamily="34" charset="0"/>
              </a:rPr>
              <a:t>(EU</a:t>
            </a:r>
            <a:r>
              <a:rPr lang="hr-HR"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br. </a:t>
            </a:r>
            <a:r>
              <a:rPr lang="hr-HR" b="1" dirty="0" smtClean="0">
                <a:latin typeface="Arial" panose="020B0604020202020204" pitchFamily="34" charset="0"/>
                <a:cs typeface="Arial" panose="020B0604020202020204" pitchFamily="34" charset="0"/>
              </a:rPr>
              <a:t>2016/1103</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od 24. lipnja 2016. o provedbi </a:t>
            </a:r>
            <a:r>
              <a:rPr lang="hr-HR" b="1" dirty="0">
                <a:latin typeface="Arial" panose="020B0604020202020204" pitchFamily="34" charset="0"/>
                <a:cs typeface="Arial" panose="020B0604020202020204" pitchFamily="34" charset="0"/>
              </a:rPr>
              <a:t>pojačane suradnje </a:t>
            </a:r>
            <a:r>
              <a:rPr lang="hr-HR" dirty="0">
                <a:latin typeface="Arial" panose="020B0604020202020204" pitchFamily="34" charset="0"/>
                <a:cs typeface="Arial" panose="020B0604020202020204" pitchFamily="34" charset="0"/>
              </a:rPr>
              <a:t>u području nadležnosti, mjerodavnog prava te priznavanja i izvršenja odluka u </a:t>
            </a:r>
            <a:r>
              <a:rPr lang="hr-HR" b="1" dirty="0">
                <a:latin typeface="Arial" panose="020B0604020202020204" pitchFamily="34" charset="0"/>
                <a:cs typeface="Arial" panose="020B0604020202020204" pitchFamily="34" charset="0"/>
              </a:rPr>
              <a:t>stvarima</a:t>
            </a:r>
            <a:r>
              <a:rPr lang="hr-HR" dirty="0">
                <a:latin typeface="Arial" panose="020B0604020202020204" pitchFamily="34" charset="0"/>
                <a:cs typeface="Arial" panose="020B0604020202020204" pitchFamily="34" charset="0"/>
              </a:rPr>
              <a:t> </a:t>
            </a:r>
            <a:r>
              <a:rPr lang="hr-HR" b="1" dirty="0" err="1">
                <a:latin typeface="Arial" panose="020B0604020202020204" pitchFamily="34" charset="0"/>
                <a:cs typeface="Arial" panose="020B0604020202020204" pitchFamily="34" charset="0"/>
              </a:rPr>
              <a:t>bračnoimovinskih</a:t>
            </a:r>
            <a:r>
              <a:rPr lang="hr-HR" b="1" dirty="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režima</a:t>
            </a:r>
            <a:r>
              <a:rPr lang="hr-HR" dirty="0" smtClean="0">
                <a:latin typeface="Arial" panose="020B0604020202020204" pitchFamily="34" charset="0"/>
                <a:cs typeface="Arial" panose="020B0604020202020204" pitchFamily="34" charset="0"/>
              </a:rPr>
              <a:t> </a:t>
            </a:r>
          </a:p>
          <a:p>
            <a:pPr algn="just"/>
            <a:endParaRPr lang="hr-HR" b="1" dirty="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   UREDBA VIJEĆA </a:t>
            </a:r>
            <a:r>
              <a:rPr lang="hr-HR" dirty="0" smtClean="0">
                <a:latin typeface="Arial" panose="020B0604020202020204" pitchFamily="34" charset="0"/>
                <a:cs typeface="Arial" panose="020B0604020202020204" pitchFamily="34" charset="0"/>
              </a:rPr>
              <a:t>(EU</a:t>
            </a:r>
            <a:r>
              <a:rPr lang="hr-HR" dirty="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br. 2016/1104 </a:t>
            </a:r>
            <a:r>
              <a:rPr lang="hr-HR" dirty="0">
                <a:latin typeface="Arial" panose="020B0604020202020204" pitchFamily="34" charset="0"/>
                <a:cs typeface="Arial" panose="020B0604020202020204" pitchFamily="34" charset="0"/>
              </a:rPr>
              <a:t>od 24. lipnja 2016. o provedbi </a:t>
            </a:r>
            <a:r>
              <a:rPr lang="hr-HR" b="1" dirty="0">
                <a:latin typeface="Arial" panose="020B0604020202020204" pitchFamily="34" charset="0"/>
                <a:cs typeface="Arial" panose="020B0604020202020204" pitchFamily="34" charset="0"/>
              </a:rPr>
              <a:t>pojačane suradnje </a:t>
            </a:r>
            <a:r>
              <a:rPr lang="hr-HR" dirty="0">
                <a:latin typeface="Arial" panose="020B0604020202020204" pitchFamily="34" charset="0"/>
                <a:cs typeface="Arial" panose="020B0604020202020204" pitchFamily="34" charset="0"/>
              </a:rPr>
              <a:t>u području nadležnosti, mjerodavnog prava te priznavanja i izvršenja odluka u </a:t>
            </a:r>
            <a:r>
              <a:rPr lang="hr-HR" b="1" dirty="0">
                <a:latin typeface="Arial" panose="020B0604020202020204" pitchFamily="34" charset="0"/>
                <a:cs typeface="Arial" panose="020B0604020202020204" pitchFamily="34" charset="0"/>
              </a:rPr>
              <a:t>stvarima imovinskih posljedica</a:t>
            </a:r>
            <a:r>
              <a:rPr lang="hr-HR" dirty="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registriranih </a:t>
            </a:r>
            <a:r>
              <a:rPr lang="hr-HR" b="1" dirty="0" smtClean="0">
                <a:latin typeface="Arial" panose="020B0604020202020204" pitchFamily="34" charset="0"/>
                <a:cs typeface="Arial" panose="020B0604020202020204" pitchFamily="34" charset="0"/>
              </a:rPr>
              <a:t>partnerstava</a:t>
            </a:r>
          </a:p>
          <a:p>
            <a:pPr marL="109728" indent="0" algn="just">
              <a:buNone/>
            </a:pPr>
            <a:endParaRPr lang="hr-HR" b="1" dirty="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tzv. – </a:t>
            </a:r>
            <a:r>
              <a:rPr lang="hr-HR" b="1" dirty="0" smtClean="0">
                <a:latin typeface="Arial" panose="020B0604020202020204" pitchFamily="34" charset="0"/>
                <a:cs typeface="Arial" panose="020B0604020202020204" pitchFamily="34" charset="0"/>
              </a:rPr>
              <a:t>zrcalne uredbe</a:t>
            </a:r>
            <a:endParaRPr lang="hr-H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2987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692696"/>
            <a:ext cx="8219256" cy="5314595"/>
          </a:xfrm>
        </p:spPr>
        <p:txBody>
          <a:bodyPr>
            <a:normAutofit lnSpcReduction="10000"/>
          </a:bodyPr>
          <a:lstStyle/>
          <a:p>
            <a:pPr marL="109728" indent="0" algn="just">
              <a:buNone/>
            </a:pPr>
            <a:r>
              <a:rPr lang="hr-HR" b="1" dirty="0" smtClean="0">
                <a:latin typeface="Arial" panose="020B0604020202020204" pitchFamily="34" charset="0"/>
                <a:cs typeface="Arial" panose="020B0604020202020204" pitchFamily="34" charset="0"/>
              </a:rPr>
              <a:t>     </a:t>
            </a:r>
            <a:r>
              <a:rPr lang="hr-HR" sz="3600" b="1" dirty="0" smtClean="0">
                <a:latin typeface="Arial" panose="020B0604020202020204" pitchFamily="34" charset="0"/>
                <a:cs typeface="Arial" panose="020B0604020202020204" pitchFamily="34" charset="0"/>
              </a:rPr>
              <a:t>Bitno</a:t>
            </a:r>
            <a:r>
              <a:rPr lang="hr-HR" b="1" dirty="0">
                <a:latin typeface="Arial" panose="020B0604020202020204" pitchFamily="34" charset="0"/>
                <a:cs typeface="Arial" panose="020B0604020202020204" pitchFamily="34" charset="0"/>
              </a:rPr>
              <a:t>:</a:t>
            </a:r>
            <a:endParaRPr lang="hr-HR" b="1"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niti jedna od ove dvije uredbe </a:t>
            </a:r>
            <a:r>
              <a:rPr lang="hr-HR" b="1" dirty="0" smtClean="0">
                <a:latin typeface="Arial" panose="020B0604020202020204" pitchFamily="34" charset="0"/>
                <a:cs typeface="Arial" panose="020B0604020202020204" pitchFamily="34" charset="0"/>
              </a:rPr>
              <a:t>ne može se primijeniti na neformalne zajednice </a:t>
            </a:r>
            <a:r>
              <a:rPr lang="hr-HR" dirty="0" smtClean="0">
                <a:latin typeface="Arial" panose="020B0604020202020204" pitchFamily="34" charset="0"/>
                <a:cs typeface="Arial" panose="020B0604020202020204" pitchFamily="34" charset="0"/>
              </a:rPr>
              <a:t>( izvanbračne zajednice ili neformalne zajednice neregistriranih partnera ) – određivanje nadležnosti i mjerodavnog prava povezano sa datumom sklapanja braka ili registriranja partnerstva,</a:t>
            </a: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države članice koje primjenjuju ove uredbe, a nemaju institut </a:t>
            </a:r>
            <a:r>
              <a:rPr lang="hr-HR" dirty="0" err="1" smtClean="0">
                <a:latin typeface="Arial" panose="020B0604020202020204" pitchFamily="34" charset="0"/>
                <a:cs typeface="Arial" panose="020B0604020202020204" pitchFamily="34" charset="0"/>
              </a:rPr>
              <a:t>istospolnih</a:t>
            </a:r>
            <a:r>
              <a:rPr lang="hr-HR" dirty="0" smtClean="0">
                <a:latin typeface="Arial" panose="020B0604020202020204" pitchFamily="34" charset="0"/>
                <a:cs typeface="Arial" panose="020B0604020202020204" pitchFamily="34" charset="0"/>
              </a:rPr>
              <a:t> brakova, na uređenje pitanja u stvarima </a:t>
            </a:r>
            <a:r>
              <a:rPr lang="hr-HR" b="1" dirty="0" err="1">
                <a:latin typeface="Arial" panose="020B0604020202020204" pitchFamily="34" charset="0"/>
                <a:cs typeface="Arial" panose="020B0604020202020204" pitchFamily="34" charset="0"/>
              </a:rPr>
              <a:t>bračnoimovinskih</a:t>
            </a:r>
            <a:r>
              <a:rPr lang="hr-HR" b="1" dirty="0">
                <a:latin typeface="Arial" panose="020B0604020202020204" pitchFamily="34" charset="0"/>
                <a:cs typeface="Arial" panose="020B0604020202020204" pitchFamily="34" charset="0"/>
              </a:rPr>
              <a:t> režima</a:t>
            </a:r>
            <a:r>
              <a:rPr lang="hr-HR" dirty="0">
                <a:latin typeface="Arial" panose="020B0604020202020204" pitchFamily="34" charset="0"/>
                <a:cs typeface="Arial" panose="020B0604020202020204" pitchFamily="34" charset="0"/>
              </a:rPr>
              <a:t> </a:t>
            </a:r>
            <a:r>
              <a:rPr lang="hr-HR" dirty="0" err="1" smtClean="0">
                <a:latin typeface="Arial" panose="020B0604020202020204" pitchFamily="34" charset="0"/>
                <a:cs typeface="Arial" panose="020B0604020202020204" pitchFamily="34" charset="0"/>
              </a:rPr>
              <a:t>istospolnih</a:t>
            </a:r>
            <a:r>
              <a:rPr lang="hr-HR" dirty="0" smtClean="0">
                <a:latin typeface="Arial" panose="020B0604020202020204" pitchFamily="34" charset="0"/>
                <a:cs typeface="Arial" panose="020B0604020202020204" pitchFamily="34" charset="0"/>
              </a:rPr>
              <a:t> partnera primjenjivati će </a:t>
            </a:r>
            <a:r>
              <a:rPr lang="hr-HR" b="1" dirty="0" smtClean="0">
                <a:latin typeface="Arial" panose="020B0604020202020204" pitchFamily="34" charset="0"/>
                <a:cs typeface="Arial" panose="020B0604020202020204" pitchFamily="34" charset="0"/>
              </a:rPr>
              <a:t>UREDBU </a:t>
            </a:r>
            <a:r>
              <a:rPr lang="hr-HR" b="1" dirty="0">
                <a:latin typeface="Arial" panose="020B0604020202020204" pitchFamily="34" charset="0"/>
                <a:cs typeface="Arial" panose="020B0604020202020204" pitchFamily="34" charset="0"/>
              </a:rPr>
              <a:t>VIJEĆA </a:t>
            </a:r>
            <a:r>
              <a:rPr lang="hr-HR" dirty="0">
                <a:latin typeface="Arial" panose="020B0604020202020204" pitchFamily="34" charset="0"/>
                <a:cs typeface="Arial" panose="020B0604020202020204" pitchFamily="34" charset="0"/>
              </a:rPr>
              <a:t>(EU) </a:t>
            </a:r>
            <a:r>
              <a:rPr lang="hr-HR" b="1" dirty="0">
                <a:latin typeface="Arial" panose="020B0604020202020204" pitchFamily="34" charset="0"/>
                <a:cs typeface="Arial" panose="020B0604020202020204" pitchFamily="34" charset="0"/>
              </a:rPr>
              <a:t>br. 2016/1104 </a:t>
            </a:r>
            <a:r>
              <a:rPr lang="hr-HR" dirty="0" smtClean="0">
                <a:latin typeface="Arial" panose="020B0604020202020204" pitchFamily="34" charset="0"/>
                <a:cs typeface="Arial" panose="020B0604020202020204" pitchFamily="34" charset="0"/>
              </a:rPr>
              <a:t>( registrirani partneri ),</a:t>
            </a:r>
            <a:endParaRPr lang="hr-HR" dirty="0">
              <a:latin typeface="Arial" panose="020B0604020202020204" pitchFamily="34" charset="0"/>
              <a:cs typeface="Arial" panose="020B0604020202020204" pitchFamily="34" charset="0"/>
            </a:endParaRPr>
          </a:p>
          <a:p>
            <a:pPr marL="109728" indent="0">
              <a:buNone/>
            </a:pPr>
            <a:endParaRPr lang="hr-HR" dirty="0"/>
          </a:p>
        </p:txBody>
      </p:sp>
    </p:spTree>
    <p:extLst>
      <p:ext uri="{BB962C8B-B14F-4D97-AF65-F5344CB8AC3E}">
        <p14:creationId xmlns:p14="http://schemas.microsoft.com/office/powerpoint/2010/main" val="3111680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764704"/>
            <a:ext cx="8291264" cy="5242587"/>
          </a:xfrm>
        </p:spPr>
        <p:txBody>
          <a:bodyPr/>
          <a:lstStyle/>
          <a:p>
            <a:pPr marL="109728" indent="0" algn="just">
              <a:buNone/>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k</a:t>
            </a:r>
            <a:r>
              <a:rPr lang="hr-HR" b="1" dirty="0" smtClean="0">
                <a:latin typeface="Arial" panose="020B0604020202020204" pitchFamily="34" charset="0"/>
                <a:cs typeface="Arial" panose="020B0604020202020204" pitchFamily="34" charset="0"/>
              </a:rPr>
              <a:t>riteriji za utvrđivanje nadležnosti su hijerarhijski postavljeni</a:t>
            </a:r>
            <a:r>
              <a:rPr lang="hr-HR" dirty="0" smtClean="0">
                <a:latin typeface="Arial" panose="020B0604020202020204" pitchFamily="34" charset="0"/>
                <a:cs typeface="Arial" panose="020B0604020202020204" pitchFamily="34" charset="0"/>
              </a:rPr>
              <a:t>:</a:t>
            </a:r>
          </a:p>
          <a:p>
            <a:pPr marL="109728" indent="0" algn="just">
              <a:buNone/>
            </a:pPr>
            <a:r>
              <a:rPr lang="hr-HR" dirty="0" smtClean="0">
                <a:latin typeface="Arial" panose="020B0604020202020204" pitchFamily="34" charset="0"/>
                <a:cs typeface="Arial" panose="020B0604020202020204" pitchFamily="34" charset="0"/>
              </a:rPr>
              <a:t>    - </a:t>
            </a:r>
            <a:r>
              <a:rPr lang="hr-HR" dirty="0" smtClean="0">
                <a:latin typeface="Arial" panose="020B0604020202020204" pitchFamily="34" charset="0"/>
                <a:cs typeface="Arial" panose="020B0604020202020204" pitchFamily="34" charset="0"/>
              </a:rPr>
              <a:t> ako </a:t>
            </a:r>
            <a:r>
              <a:rPr lang="hr-HR" dirty="0" smtClean="0">
                <a:latin typeface="Arial" panose="020B0604020202020204" pitchFamily="34" charset="0"/>
                <a:cs typeface="Arial" panose="020B0604020202020204" pitchFamily="34" charset="0"/>
              </a:rPr>
              <a:t>je u tijeku </a:t>
            </a:r>
            <a:r>
              <a:rPr lang="hr-HR" b="1" dirty="0" smtClean="0">
                <a:latin typeface="Arial" panose="020B0604020202020204" pitchFamily="34" charset="0"/>
                <a:cs typeface="Arial" panose="020B0604020202020204" pitchFamily="34" charset="0"/>
              </a:rPr>
              <a:t>ostavinski postupak</a:t>
            </a:r>
          </a:p>
          <a:p>
            <a:pPr marL="109728" indent="0" algn="just">
              <a:buNone/>
            </a:pPr>
            <a:r>
              <a:rPr lang="hr-HR" dirty="0" smtClean="0">
                <a:latin typeface="Arial" panose="020B0604020202020204" pitchFamily="34" charset="0"/>
                <a:cs typeface="Arial" panose="020B0604020202020204" pitchFamily="34" charset="0"/>
              </a:rPr>
              <a:t>    - ako je u tijeku postupak </a:t>
            </a:r>
            <a:r>
              <a:rPr lang="hr-HR" b="1" dirty="0" smtClean="0">
                <a:latin typeface="Arial" panose="020B0604020202020204" pitchFamily="34" charset="0"/>
                <a:cs typeface="Arial" panose="020B0604020202020204" pitchFamily="34" charset="0"/>
              </a:rPr>
              <a:t>razvod ili poništenja braka</a:t>
            </a:r>
          </a:p>
          <a:p>
            <a:pPr marL="109728" indent="0" algn="just">
              <a:buNone/>
            </a:pPr>
            <a:r>
              <a:rPr lang="hr-HR" dirty="0" smtClean="0">
                <a:latin typeface="Arial" panose="020B0604020202020204" pitchFamily="34" charset="0"/>
                <a:cs typeface="Arial" panose="020B0604020202020204" pitchFamily="34" charset="0"/>
              </a:rPr>
              <a:t>    - </a:t>
            </a:r>
            <a:r>
              <a:rPr lang="hr-HR" dirty="0" smtClean="0">
                <a:latin typeface="Arial" panose="020B0604020202020204" pitchFamily="34" charset="0"/>
                <a:cs typeface="Arial" panose="020B0604020202020204" pitchFamily="34" charset="0"/>
              </a:rPr>
              <a:t> ako </a:t>
            </a:r>
            <a:r>
              <a:rPr lang="hr-HR" dirty="0" smtClean="0">
                <a:latin typeface="Arial" panose="020B0604020202020204" pitchFamily="34" charset="0"/>
                <a:cs typeface="Arial" panose="020B0604020202020204" pitchFamily="34" charset="0"/>
              </a:rPr>
              <a:t>postoji </a:t>
            </a:r>
            <a:r>
              <a:rPr lang="hr-HR" b="1" dirty="0" smtClean="0">
                <a:latin typeface="Arial" panose="020B0604020202020204" pitchFamily="34" charset="0"/>
                <a:cs typeface="Arial" panose="020B0604020202020204" pitchFamily="34" charset="0"/>
              </a:rPr>
              <a:t>sporazum stranaka</a:t>
            </a:r>
          </a:p>
          <a:p>
            <a:pPr marL="109728" indent="0" algn="just">
              <a:buNone/>
            </a:pPr>
            <a:r>
              <a:rPr lang="hr-HR"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   - hijerarhijski postavljeni kriteriji za slučaj </a:t>
            </a:r>
            <a:r>
              <a:rPr lang="hr-HR" b="1" dirty="0" smtClean="0">
                <a:latin typeface="Arial" panose="020B0604020202020204" pitchFamily="34" charset="0"/>
                <a:cs typeface="Arial" panose="020B0604020202020204" pitchFamily="34" charset="0"/>
              </a:rPr>
              <a:t>kada niti jedan od prethodnih nije aktualan,</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5663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1052736"/>
            <a:ext cx="8219256" cy="4954555"/>
          </a:xfrm>
        </p:spPr>
        <p:txBody>
          <a:bodyPr/>
          <a:lstStyle/>
          <a:p>
            <a:pPr marL="109728" indent="0" algn="just">
              <a:buNone/>
            </a:pPr>
            <a:r>
              <a:rPr lang="hr-HR" dirty="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kriteriji </a:t>
            </a:r>
            <a:r>
              <a:rPr lang="hr-HR" b="1" dirty="0">
                <a:latin typeface="Arial" panose="020B0604020202020204" pitchFamily="34" charset="0"/>
                <a:cs typeface="Arial" panose="020B0604020202020204" pitchFamily="34" charset="0"/>
              </a:rPr>
              <a:t>za utvrđivanje </a:t>
            </a:r>
            <a:r>
              <a:rPr lang="hr-HR" b="1" dirty="0" smtClean="0">
                <a:latin typeface="Arial" panose="020B0604020202020204" pitchFamily="34" charset="0"/>
                <a:cs typeface="Arial" panose="020B0604020202020204" pitchFamily="34" charset="0"/>
              </a:rPr>
              <a:t>mjerodavnog prava </a:t>
            </a:r>
            <a:r>
              <a:rPr lang="hr-HR" b="1" dirty="0">
                <a:latin typeface="Arial" panose="020B0604020202020204" pitchFamily="34" charset="0"/>
                <a:cs typeface="Arial" panose="020B0604020202020204" pitchFamily="34" charset="0"/>
              </a:rPr>
              <a:t>su hijerarhijski postavljeni</a:t>
            </a:r>
            <a:r>
              <a:rPr lang="hr-HR" dirty="0">
                <a:latin typeface="Arial" panose="020B0604020202020204" pitchFamily="34" charset="0"/>
                <a:cs typeface="Arial" panose="020B0604020202020204" pitchFamily="34" charset="0"/>
              </a:rPr>
              <a:t>:</a:t>
            </a:r>
          </a:p>
          <a:p>
            <a:pPr marL="109728" indent="0" algn="just">
              <a:buNone/>
            </a:pPr>
            <a:r>
              <a:rPr lang="hr-HR" dirty="0" smtClean="0">
                <a:latin typeface="Arial" panose="020B0604020202020204" pitchFamily="34" charset="0"/>
                <a:cs typeface="Arial" panose="020B0604020202020204" pitchFamily="34" charset="0"/>
              </a:rPr>
              <a:t>    -  ako </a:t>
            </a:r>
            <a:r>
              <a:rPr lang="hr-HR" dirty="0">
                <a:latin typeface="Arial" panose="020B0604020202020204" pitchFamily="34" charset="0"/>
                <a:cs typeface="Arial" panose="020B0604020202020204" pitchFamily="34" charset="0"/>
              </a:rPr>
              <a:t>postoji </a:t>
            </a:r>
            <a:r>
              <a:rPr lang="hr-HR" b="1" dirty="0">
                <a:latin typeface="Arial" panose="020B0604020202020204" pitchFamily="34" charset="0"/>
                <a:cs typeface="Arial" panose="020B0604020202020204" pitchFamily="34" charset="0"/>
              </a:rPr>
              <a:t>sporazum stranaka</a:t>
            </a:r>
          </a:p>
          <a:p>
            <a:pPr marL="109728" indent="0" algn="just">
              <a:buNone/>
            </a:pPr>
            <a:r>
              <a:rPr lang="hr-HR" dirty="0">
                <a:latin typeface="Arial" panose="020B0604020202020204" pitchFamily="34" charset="0"/>
                <a:cs typeface="Arial" panose="020B0604020202020204" pitchFamily="34" charset="0"/>
              </a:rPr>
              <a:t>    - hijerarhijski postavljeni kriteriji za slučaj </a:t>
            </a:r>
            <a:r>
              <a:rPr lang="hr-HR" b="1" dirty="0">
                <a:latin typeface="Arial" panose="020B0604020202020204" pitchFamily="34" charset="0"/>
                <a:cs typeface="Arial" panose="020B0604020202020204" pitchFamily="34" charset="0"/>
              </a:rPr>
              <a:t>kada </a:t>
            </a:r>
            <a:r>
              <a:rPr lang="hr-HR" b="1" dirty="0" smtClean="0">
                <a:latin typeface="Arial" panose="020B0604020202020204" pitchFamily="34" charset="0"/>
                <a:cs typeface="Arial" panose="020B0604020202020204" pitchFamily="34" charset="0"/>
              </a:rPr>
              <a:t>nema sporazuma ili isti nije valjan</a:t>
            </a:r>
            <a:r>
              <a:rPr lang="hr-HR" dirty="0">
                <a:latin typeface="Arial" panose="020B0604020202020204" pitchFamily="34" charset="0"/>
                <a:cs typeface="Arial" panose="020B0604020202020204" pitchFamily="34" charset="0"/>
              </a:rPr>
              <a:t>,</a:t>
            </a:r>
          </a:p>
          <a:p>
            <a:endParaRPr lang="hr-HR" dirty="0" smtClean="0"/>
          </a:p>
          <a:p>
            <a:pPr marL="109728" indent="0">
              <a:buNone/>
            </a:pPr>
            <a:r>
              <a:rPr lang="hr-HR" dirty="0" smtClean="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 temelj </a:t>
            </a:r>
            <a:r>
              <a:rPr lang="hr-HR" dirty="0" smtClean="0">
                <a:latin typeface="Arial" panose="020B0604020202020204" pitchFamily="34" charset="0"/>
                <a:cs typeface="Arial" panose="020B0604020202020204" pitchFamily="34" charset="0"/>
              </a:rPr>
              <a:t>za određivanje nadležnosti i mjerodavnog prava je </a:t>
            </a:r>
            <a:r>
              <a:rPr lang="hr-HR" b="1" dirty="0" smtClean="0">
                <a:latin typeface="Arial" panose="020B0604020202020204" pitchFamily="34" charset="0"/>
                <a:cs typeface="Arial" panose="020B0604020202020204" pitchFamily="34" charset="0"/>
              </a:rPr>
              <a:t>uobičajeno boravište</a:t>
            </a:r>
            <a:r>
              <a:rPr lang="hr-HR" dirty="0" smtClean="0">
                <a:latin typeface="Arial" panose="020B0604020202020204" pitchFamily="34" charset="0"/>
                <a:cs typeface="Arial" panose="020B0604020202020204" pitchFamily="34" charset="0"/>
              </a:rPr>
              <a:t>, </a:t>
            </a:r>
            <a:r>
              <a:rPr lang="hr-HR" dirty="0" err="1" smtClean="0">
                <a:latin typeface="Arial" panose="020B0604020202020204" pitchFamily="34" charset="0"/>
                <a:cs typeface="Arial" panose="020B0604020202020204" pitchFamily="34" charset="0"/>
              </a:rPr>
              <a:t>podredno</a:t>
            </a:r>
            <a:r>
              <a:rPr lang="hr-HR" dirty="0" smtClean="0">
                <a:latin typeface="Arial" panose="020B0604020202020204" pitchFamily="34" charset="0"/>
                <a:cs typeface="Arial" panose="020B0604020202020204" pitchFamily="34" charset="0"/>
              </a:rPr>
              <a:t>/izuzetak </a:t>
            </a:r>
            <a:r>
              <a:rPr lang="hr-HR" b="1" dirty="0" smtClean="0">
                <a:latin typeface="Arial" panose="020B0604020202020204" pitchFamily="34" charset="0"/>
                <a:cs typeface="Arial" panose="020B0604020202020204" pitchFamily="34" charset="0"/>
              </a:rPr>
              <a:t>državljanstvo,</a:t>
            </a:r>
            <a:endParaRPr lang="hr-H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369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23528" y="620688"/>
            <a:ext cx="8363272" cy="5472608"/>
          </a:xfrm>
        </p:spPr>
        <p:txBody>
          <a:bodyPr>
            <a:normAutofit fontScale="92500" lnSpcReduction="10000"/>
          </a:bodyPr>
          <a:lstStyle/>
          <a:p>
            <a:pPr marL="109728" indent="0" algn="just">
              <a:buNone/>
            </a:pPr>
            <a:r>
              <a:rPr lang="hr-HR" b="1" dirty="0" smtClean="0">
                <a:latin typeface="Arial" panose="020B0604020202020204" pitchFamily="34" charset="0"/>
                <a:cs typeface="Arial" panose="020B0604020202020204" pitchFamily="34" charset="0"/>
              </a:rPr>
              <a:t>-  zabranjeno</a:t>
            </a:r>
            <a:r>
              <a:rPr lang="hr-HR" dirty="0" smtClean="0">
                <a:latin typeface="Arial" panose="020B0604020202020204" pitchFamily="34" charset="0"/>
                <a:cs typeface="Arial" panose="020B0604020202020204" pitchFamily="34" charset="0"/>
              </a:rPr>
              <a:t> je povratno upućivanje na odredbe zakona države članice kojim se uređuju pitanja međunarodnog privatnog prava,</a:t>
            </a:r>
          </a:p>
          <a:p>
            <a:pPr algn="just">
              <a:buFontTx/>
              <a:buChar char="-"/>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nadležni sud raspravlja o </a:t>
            </a:r>
            <a:r>
              <a:rPr lang="hr-HR" b="1" dirty="0" smtClean="0">
                <a:latin typeface="Arial" panose="020B0604020202020204" pitchFamily="34" charset="0"/>
                <a:cs typeface="Arial" panose="020B0604020202020204" pitchFamily="34" charset="0"/>
              </a:rPr>
              <a:t>cjelokupnoj imovini </a:t>
            </a:r>
            <a:r>
              <a:rPr lang="hr-HR" dirty="0" smtClean="0">
                <a:latin typeface="Arial" panose="020B0604020202020204" pitchFamily="34" charset="0"/>
                <a:cs typeface="Arial" panose="020B0604020202020204" pitchFamily="34" charset="0"/>
              </a:rPr>
              <a:t>bez obzira gdje se ista nalazi ( </a:t>
            </a:r>
            <a:r>
              <a:rPr lang="hr-HR" b="1" dirty="0" smtClean="0">
                <a:latin typeface="Arial" panose="020B0604020202020204" pitchFamily="34" charset="0"/>
                <a:cs typeface="Arial" panose="020B0604020202020204" pitchFamily="34" charset="0"/>
              </a:rPr>
              <a:t>u državama članicama EU ili/i u trećim državama </a:t>
            </a:r>
            <a:r>
              <a:rPr lang="hr-HR" dirty="0" smtClean="0">
                <a:latin typeface="Arial" panose="020B0604020202020204" pitchFamily="34" charset="0"/>
                <a:cs typeface="Arial" panose="020B0604020202020204" pitchFamily="34" charset="0"/>
              </a:rPr>
              <a:t>),</a:t>
            </a:r>
          </a:p>
          <a:p>
            <a:pPr algn="just">
              <a:buFontTx/>
              <a:buChar char="-"/>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moguća je </a:t>
            </a:r>
            <a:r>
              <a:rPr lang="hr-HR" b="1" dirty="0" smtClean="0">
                <a:latin typeface="Arial" panose="020B0604020202020204" pitchFamily="34" charset="0"/>
                <a:cs typeface="Arial" panose="020B0604020202020204" pitchFamily="34" charset="0"/>
              </a:rPr>
              <a:t>primjena mjerodavnog prava </a:t>
            </a:r>
            <a:r>
              <a:rPr lang="hr-HR" dirty="0" smtClean="0">
                <a:latin typeface="Arial" panose="020B0604020202020204" pitchFamily="34" charset="0"/>
                <a:cs typeface="Arial" panose="020B0604020202020204" pitchFamily="34" charset="0"/>
              </a:rPr>
              <a:t>ne samo država članica već </a:t>
            </a:r>
            <a:r>
              <a:rPr lang="hr-HR" b="1" dirty="0" smtClean="0">
                <a:latin typeface="Arial" panose="020B0604020202020204" pitchFamily="34" charset="0"/>
                <a:cs typeface="Arial" panose="020B0604020202020204" pitchFamily="34" charset="0"/>
              </a:rPr>
              <a:t>i trećih država</a:t>
            </a:r>
            <a:r>
              <a:rPr lang="hr-HR" dirty="0" smtClean="0">
                <a:latin typeface="Arial" panose="020B0604020202020204" pitchFamily="34" charset="0"/>
                <a:cs typeface="Arial" panose="020B0604020202020204" pitchFamily="34" charset="0"/>
              </a:rPr>
              <a:t>,</a:t>
            </a:r>
          </a:p>
          <a:p>
            <a:pPr algn="just">
              <a:buFontTx/>
              <a:buChar char="-"/>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obje uredbe se </a:t>
            </a:r>
            <a:r>
              <a:rPr lang="hr-HR" b="1" dirty="0" smtClean="0">
                <a:latin typeface="Arial" panose="020B0604020202020204" pitchFamily="34" charset="0"/>
                <a:cs typeface="Arial" panose="020B0604020202020204" pitchFamily="34" charset="0"/>
              </a:rPr>
              <a:t>primjenjuju i na odnose jednog bračnog druga /registriranog partnera sa trećim osobama</a:t>
            </a:r>
            <a:r>
              <a:rPr lang="hr-HR" dirty="0" smtClean="0">
                <a:latin typeface="Arial" panose="020B0604020202020204" pitchFamily="34" charset="0"/>
                <a:cs typeface="Arial" panose="020B0604020202020204" pitchFamily="34" charset="0"/>
              </a:rPr>
              <a:t>.</a:t>
            </a:r>
          </a:p>
          <a:p>
            <a:pPr>
              <a:buFontTx/>
              <a:buChar char="-"/>
            </a:pPr>
            <a:endParaRPr lang="hr-HR" dirty="0" smtClean="0">
              <a:latin typeface="Arial" panose="020B0604020202020204" pitchFamily="34" charset="0"/>
              <a:cs typeface="Arial" panose="020B0604020202020204" pitchFamily="34" charset="0"/>
            </a:endParaRPr>
          </a:p>
          <a:p>
            <a:pPr>
              <a:buFontTx/>
              <a:buChar char="-"/>
            </a:pP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892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1628800"/>
            <a:ext cx="8219256" cy="4608512"/>
          </a:xfrm>
        </p:spPr>
        <p:txBody>
          <a:bodyPr>
            <a:normAutofit/>
          </a:bodyPr>
          <a:lstStyle/>
          <a:p>
            <a:pPr marL="109728" indent="0">
              <a:buNone/>
            </a:pPr>
            <a:endParaRPr lang="hr-HR" dirty="0" smtClean="0"/>
          </a:p>
          <a:p>
            <a:pPr marL="109728" indent="0" algn="just">
              <a:buNone/>
            </a:pPr>
            <a:r>
              <a:rPr lang="hr-HR" dirty="0" smtClean="0">
                <a:latin typeface="Arial" panose="020B0604020202020204" pitchFamily="34" charset="0"/>
                <a:cs typeface="Arial" panose="020B0604020202020204" pitchFamily="34" charset="0"/>
              </a:rPr>
              <a:t>        Pravnim praktičarima važno je znati kojim će </a:t>
            </a:r>
            <a:r>
              <a:rPr lang="hr-HR" b="1" dirty="0" smtClean="0">
                <a:latin typeface="Arial" panose="020B0604020202020204" pitchFamily="34" charset="0"/>
                <a:cs typeface="Arial" panose="020B0604020202020204" pitchFamily="34" charset="0"/>
              </a:rPr>
              <a:t>redoslijedom</a:t>
            </a:r>
            <a:r>
              <a:rPr lang="hr-HR" dirty="0" smtClean="0">
                <a:latin typeface="Arial" panose="020B0604020202020204" pitchFamily="34" charset="0"/>
                <a:cs typeface="Arial" panose="020B0604020202020204" pitchFamily="34" charset="0"/>
              </a:rPr>
              <a:t> primjenjivati </a:t>
            </a:r>
            <a:r>
              <a:rPr lang="hr-HR" b="1" dirty="0" smtClean="0">
                <a:latin typeface="Arial" panose="020B0604020202020204" pitchFamily="34" charset="0"/>
                <a:cs typeface="Arial" panose="020B0604020202020204" pitchFamily="34" charset="0"/>
              </a:rPr>
              <a:t>instrumente međunarodnog privatnog prava</a:t>
            </a:r>
            <a:r>
              <a:rPr lang="hr-HR" dirty="0" smtClean="0">
                <a:latin typeface="Arial" panose="020B0604020202020204" pitchFamily="34" charset="0"/>
                <a:cs typeface="Arial" panose="020B0604020202020204" pitchFamily="34" charset="0"/>
              </a:rPr>
              <a:t> u postupcima koji imaju prekogranični element.</a:t>
            </a: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Zbog </a:t>
            </a:r>
            <a:r>
              <a:rPr lang="hr-HR" b="1" dirty="0" smtClean="0">
                <a:latin typeface="Arial" panose="020B0604020202020204" pitchFamily="34" charset="0"/>
                <a:cs typeface="Arial" panose="020B0604020202020204" pitchFamily="34" charset="0"/>
              </a:rPr>
              <a:t>instituta „uobičajenog boravišta” </a:t>
            </a:r>
            <a:r>
              <a:rPr lang="hr-HR" dirty="0" smtClean="0">
                <a:latin typeface="Arial" panose="020B0604020202020204" pitchFamily="34" charset="0"/>
                <a:cs typeface="Arial" panose="020B0604020202020204" pitchFamily="34" charset="0"/>
              </a:rPr>
              <a:t>koji u većini Uredbi predstavlja temelj za određivanje nadležnosti i mjerodavnog prava, prekogranični element često ostaje skriven u samom početku.</a:t>
            </a:r>
          </a:p>
          <a:p>
            <a:pPr marL="109728" indent="0">
              <a:buNone/>
            </a:pPr>
            <a:endParaRPr lang="hr-HR" dirty="0"/>
          </a:p>
        </p:txBody>
      </p:sp>
      <p:sp>
        <p:nvSpPr>
          <p:cNvPr id="3" name="Naslov 2"/>
          <p:cNvSpPr>
            <a:spLocks noGrp="1"/>
          </p:cNvSpPr>
          <p:nvPr>
            <p:ph type="title"/>
          </p:nvPr>
        </p:nvSpPr>
        <p:spPr/>
        <p:txBody>
          <a:bodyPr>
            <a:normAutofit fontScale="90000"/>
          </a:bodyPr>
          <a:lstStyle/>
          <a:p>
            <a:r>
              <a:rPr lang="hr-HR" dirty="0" smtClean="0">
                <a:latin typeface="Arial" panose="020B0604020202020204" pitchFamily="34" charset="0"/>
                <a:cs typeface="Arial" panose="020B0604020202020204" pitchFamily="34" charset="0"/>
              </a:rPr>
              <a:t>HIJERARHIJSKA PRIMJENA INSTRUMENATA MPP-a</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3306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908720"/>
            <a:ext cx="8219256" cy="5098571"/>
          </a:xfrm>
        </p:spPr>
        <p:txBody>
          <a:bodyPr/>
          <a:lstStyle/>
          <a:p>
            <a:pPr marL="109728" indent="0" algn="just">
              <a:buNone/>
            </a:pPr>
            <a:r>
              <a:rPr lang="hr-HR" b="1" dirty="0" smtClean="0">
                <a:latin typeface="Arial" panose="020B0604020202020204" pitchFamily="34" charset="0"/>
                <a:cs typeface="Arial" panose="020B0604020202020204" pitchFamily="34" charset="0"/>
              </a:rPr>
              <a:t>Na primjer:</a:t>
            </a:r>
          </a:p>
          <a:p>
            <a:pPr marL="109728" indent="0" algn="just">
              <a:buNone/>
            </a:pPr>
            <a:r>
              <a:rPr lang="hr-HR" dirty="0" smtClean="0">
                <a:latin typeface="Arial" panose="020B0604020202020204" pitchFamily="34" charset="0"/>
                <a:cs typeface="Arial" panose="020B0604020202020204" pitchFamily="34" charset="0"/>
              </a:rPr>
              <a:t>1.  U većini tužbi državljani RH navode svoja prebivališta u RH iako imaju „</a:t>
            </a:r>
            <a:r>
              <a:rPr lang="hr-HR" dirty="0" err="1" smtClean="0">
                <a:latin typeface="Arial" panose="020B0604020202020204" pitchFamily="34" charset="0"/>
                <a:cs typeface="Arial" panose="020B0604020202020204" pitchFamily="34" charset="0"/>
              </a:rPr>
              <a:t>uobčajeno</a:t>
            </a:r>
            <a:r>
              <a:rPr lang="hr-HR" dirty="0" smtClean="0">
                <a:latin typeface="Arial" panose="020B0604020202020204" pitchFamily="34" charset="0"/>
                <a:cs typeface="Arial" panose="020B0604020202020204" pitchFamily="34" charset="0"/>
              </a:rPr>
              <a:t> boravište” na području EU ili neke treće zemlje.</a:t>
            </a:r>
          </a:p>
          <a:p>
            <a:pPr marL="109728" indent="0" algn="just">
              <a:buNone/>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2.  U tužbama radi utvrđenja bračne stečevine podnesenim iz 29.01.2019. hrvatski državljani ne obuhvaćaju svoju imovinu koju imaju na području neke druge države EU koja primjenjuje Uredbu br. 2016/1103 ili na području treće države.</a:t>
            </a:r>
            <a:endParaRPr lang="hr-HR" dirty="0">
              <a:latin typeface="Arial" panose="020B0604020202020204" pitchFamily="34" charset="0"/>
              <a:cs typeface="Arial" panose="020B0604020202020204" pitchFamily="34" charset="0"/>
            </a:endParaRPr>
          </a:p>
          <a:p>
            <a:pPr marL="109728" indent="0">
              <a:buNone/>
            </a:pPr>
            <a:endParaRPr lang="hr-HR" dirty="0"/>
          </a:p>
        </p:txBody>
      </p:sp>
    </p:spTree>
    <p:extLst>
      <p:ext uri="{BB962C8B-B14F-4D97-AF65-F5344CB8AC3E}">
        <p14:creationId xmlns:p14="http://schemas.microsoft.com/office/powerpoint/2010/main" val="449924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764704"/>
            <a:ext cx="8219256" cy="5242587"/>
          </a:xfrm>
        </p:spPr>
        <p:txBody>
          <a:bodyPr/>
          <a:lstStyle/>
          <a:p>
            <a:pPr marL="109728" indent="0" algn="just">
              <a:buNone/>
            </a:pPr>
            <a:r>
              <a:rPr lang="hr-HR" dirty="0" smtClean="0">
                <a:latin typeface="Arial" panose="020B0604020202020204" pitchFamily="34" charset="0"/>
                <a:cs typeface="Arial" panose="020B0604020202020204" pitchFamily="34" charset="0"/>
              </a:rPr>
              <a:t>      Kad se uoči prekogranični element u pojedinom predmetu treba provjeriti na koji pravni instrument upućuje ZMPP.</a:t>
            </a: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Primjenom tog instrumenta treba provjeriti da li se </a:t>
            </a:r>
            <a:r>
              <a:rPr lang="hr-HR" b="1" dirty="0" smtClean="0">
                <a:latin typeface="Arial" panose="020B0604020202020204" pitchFamily="34" charset="0"/>
                <a:cs typeface="Arial" panose="020B0604020202020204" pitchFamily="34" charset="0"/>
              </a:rPr>
              <a:t>nadležnost suda RH ustalila ili</a:t>
            </a:r>
            <a:r>
              <a:rPr lang="hr-HR" dirty="0" smtClean="0">
                <a:latin typeface="Arial" panose="020B0604020202020204" pitchFamily="34" charset="0"/>
                <a:cs typeface="Arial" panose="020B0604020202020204" pitchFamily="34" charset="0"/>
              </a:rPr>
              <a:t> se ne može ustaliti i u tom slučaju sud treba ukinuti do tada provedene radnje te </a:t>
            </a:r>
            <a:r>
              <a:rPr lang="hr-HR" b="1" dirty="0" smtClean="0">
                <a:latin typeface="Arial" panose="020B0604020202020204" pitchFamily="34" charset="0"/>
                <a:cs typeface="Arial" panose="020B0604020202020204" pitchFamily="34" charset="0"/>
              </a:rPr>
              <a:t>se</a:t>
            </a: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oglasiti apsolutno nenadležnim</a:t>
            </a:r>
            <a:r>
              <a:rPr lang="hr-HR" dirty="0" smtClean="0">
                <a:latin typeface="Arial" panose="020B0604020202020204" pitchFamily="34" charset="0"/>
                <a:cs typeface="Arial" panose="020B0604020202020204" pitchFamily="34" charset="0"/>
              </a:rPr>
              <a:t> upravo temeljem određene odredbe o nadležnosti pojedine uredbe EU ili Haške konvencije.</a:t>
            </a:r>
          </a:p>
          <a:p>
            <a:pPr marL="109728" indent="0">
              <a:buNone/>
            </a:pPr>
            <a:endParaRPr lang="hr-HR" dirty="0"/>
          </a:p>
        </p:txBody>
      </p:sp>
    </p:spTree>
    <p:extLst>
      <p:ext uri="{BB962C8B-B14F-4D97-AF65-F5344CB8AC3E}">
        <p14:creationId xmlns:p14="http://schemas.microsoft.com/office/powerpoint/2010/main" val="3606336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764704"/>
            <a:ext cx="8229600" cy="5400600"/>
          </a:xfrm>
        </p:spPr>
        <p:txBody>
          <a:bodyPr>
            <a:normAutofit fontScale="92500" lnSpcReduction="20000"/>
          </a:bodyPr>
          <a:lstStyle/>
          <a:p>
            <a:pPr marL="109728" indent="0" algn="just">
              <a:buNone/>
            </a:pPr>
            <a:r>
              <a:rPr lang="hr-HR" altLang="sr-Latn-RS" sz="2800" dirty="0" smtClean="0">
                <a:latin typeface="Arial" panose="020B0604020202020204" pitchFamily="34" charset="0"/>
                <a:cs typeface="Arial" panose="020B0604020202020204" pitchFamily="34" charset="0"/>
              </a:rPr>
              <a:t>      </a:t>
            </a:r>
          </a:p>
          <a:p>
            <a:pPr marL="109728" indent="0" algn="just">
              <a:buNone/>
            </a:pPr>
            <a:r>
              <a:rPr lang="hr-HR" altLang="sr-Latn-RS" sz="2800" dirty="0">
                <a:latin typeface="Arial" panose="020B0604020202020204" pitchFamily="34" charset="0"/>
                <a:cs typeface="Arial" panose="020B0604020202020204" pitchFamily="34" charset="0"/>
              </a:rPr>
              <a:t> </a:t>
            </a:r>
            <a:r>
              <a:rPr lang="hr-HR" altLang="sr-Latn-RS" sz="2800" dirty="0" smtClean="0">
                <a:latin typeface="Arial" panose="020B0604020202020204" pitchFamily="34" charset="0"/>
                <a:cs typeface="Arial" panose="020B0604020202020204" pitchFamily="34" charset="0"/>
              </a:rPr>
              <a:t>       Instrumenti </a:t>
            </a:r>
            <a:r>
              <a:rPr lang="hr-HR" altLang="sr-Latn-RS" sz="2800" dirty="0">
                <a:latin typeface="Arial" panose="020B0604020202020204" pitchFamily="34" charset="0"/>
                <a:cs typeface="Arial" panose="020B0604020202020204" pitchFamily="34" charset="0"/>
              </a:rPr>
              <a:t>doneseni u tome području </a:t>
            </a:r>
            <a:r>
              <a:rPr lang="pl-PL" altLang="sr-Latn-RS" sz="2800" b="1" dirty="0">
                <a:latin typeface="Arial" panose="020B0604020202020204" pitchFamily="34" charset="0"/>
                <a:cs typeface="Arial" panose="020B0604020202020204" pitchFamily="34" charset="0"/>
              </a:rPr>
              <a:t>međusobno su povezani s nacionalnim pravom</a:t>
            </a:r>
            <a:r>
              <a:rPr lang="pl-PL" altLang="sr-Latn-RS" sz="2800" dirty="0">
                <a:latin typeface="Arial" panose="020B0604020202020204" pitchFamily="34" charset="0"/>
                <a:cs typeface="Arial" panose="020B0604020202020204" pitchFamily="34" charset="0"/>
              </a:rPr>
              <a:t> - uspostava minimalnih postupovnih standarda na razini Unije u određenim </a:t>
            </a:r>
            <a:r>
              <a:rPr lang="hr-HR" altLang="sr-Latn-RS" sz="2800" dirty="0">
                <a:latin typeface="Arial" panose="020B0604020202020204" pitchFamily="34" charset="0"/>
                <a:cs typeface="Arial" panose="020B0604020202020204" pitchFamily="34" charset="0"/>
              </a:rPr>
              <a:t>pravnim područjima</a:t>
            </a:r>
            <a:r>
              <a:rPr lang="hr-HR" altLang="sr-Latn-RS" sz="2800" dirty="0" smtClean="0">
                <a:latin typeface="Arial" panose="020B0604020202020204" pitchFamily="34" charset="0"/>
                <a:cs typeface="Arial" panose="020B0604020202020204" pitchFamily="34" charset="0"/>
              </a:rPr>
              <a:t>.</a:t>
            </a:r>
          </a:p>
          <a:p>
            <a:pPr marL="109728" indent="0" algn="just">
              <a:buNone/>
            </a:pPr>
            <a:endParaRPr lang="hr-HR" altLang="sr-Latn-RS" sz="2800" dirty="0" smtClean="0">
              <a:latin typeface="Arial" panose="020B0604020202020204" pitchFamily="34" charset="0"/>
              <a:cs typeface="Arial" panose="020B0604020202020204" pitchFamily="34" charset="0"/>
            </a:endParaRPr>
          </a:p>
          <a:p>
            <a:pPr marL="109728" indent="0" algn="just">
              <a:buNone/>
            </a:pPr>
            <a:r>
              <a:rPr lang="hr-HR" altLang="sr-Latn-RS" sz="2800" dirty="0" smtClean="0">
                <a:latin typeface="Arial" panose="020B0604020202020204" pitchFamily="34" charset="0"/>
                <a:cs typeface="Arial" panose="020B0604020202020204" pitchFamily="34" charset="0"/>
              </a:rPr>
              <a:t>U RH – </a:t>
            </a:r>
            <a:r>
              <a:rPr lang="hr-HR" altLang="sr-Latn-RS" sz="2800" b="1" dirty="0" smtClean="0">
                <a:latin typeface="Arial" panose="020B0604020202020204" pitchFamily="34" charset="0"/>
                <a:cs typeface="Arial" panose="020B0604020202020204" pitchFamily="34" charset="0"/>
              </a:rPr>
              <a:t>Zakon o međunarodnom privatnom pravu </a:t>
            </a:r>
            <a:r>
              <a:rPr lang="hr-HR" altLang="sr-Latn-RS" sz="2800" dirty="0" smtClean="0">
                <a:latin typeface="Arial" panose="020B0604020202020204" pitchFamily="34" charset="0"/>
                <a:cs typeface="Arial" panose="020B0604020202020204" pitchFamily="34" charset="0"/>
              </a:rPr>
              <a:t>( Nar. </a:t>
            </a:r>
            <a:r>
              <a:rPr lang="hr-HR" altLang="sr-Latn-RS" sz="2800" dirty="0">
                <a:latin typeface="Arial" panose="020B0604020202020204" pitchFamily="34" charset="0"/>
                <a:cs typeface="Arial" panose="020B0604020202020204" pitchFamily="34" charset="0"/>
              </a:rPr>
              <a:t>n</a:t>
            </a:r>
            <a:r>
              <a:rPr lang="hr-HR" altLang="sr-Latn-RS" sz="2800" dirty="0" smtClean="0">
                <a:latin typeface="Arial" panose="020B0604020202020204" pitchFamily="34" charset="0"/>
                <a:cs typeface="Arial" panose="020B0604020202020204" pitchFamily="34" charset="0"/>
              </a:rPr>
              <a:t>ov. 101/17 – ZMPP – u primjeni od 29.01.2019. )- upućuje upravo na primjenu pravnih instrumenata EU </a:t>
            </a:r>
            <a:endParaRPr lang="hr-HR" altLang="sr-Latn-RS" sz="2800" dirty="0">
              <a:latin typeface="Arial" panose="020B0604020202020204" pitchFamily="34" charset="0"/>
              <a:cs typeface="Arial" panose="020B0604020202020204" pitchFamily="34" charset="0"/>
            </a:endParaRPr>
          </a:p>
          <a:p>
            <a:pPr marL="109728" indent="0" algn="just">
              <a:buNone/>
            </a:pPr>
            <a:endParaRPr lang="hr-HR" altLang="sr-Latn-RS" sz="2800" b="1" dirty="0" smtClean="0">
              <a:latin typeface="Arial" panose="020B0604020202020204" pitchFamily="34" charset="0"/>
              <a:cs typeface="Arial" panose="020B0604020202020204" pitchFamily="34" charset="0"/>
            </a:endParaRPr>
          </a:p>
          <a:p>
            <a:pPr marL="109728" indent="0" algn="just">
              <a:buNone/>
            </a:pPr>
            <a:r>
              <a:rPr lang="hr-HR" altLang="sr-Latn-RS" sz="2800" b="1" dirty="0" smtClean="0">
                <a:latin typeface="Arial" panose="020B0604020202020204" pitchFamily="34" charset="0"/>
                <a:cs typeface="Arial" panose="020B0604020202020204" pitchFamily="34" charset="0"/>
              </a:rPr>
              <a:t>       Ujednačenost </a:t>
            </a:r>
            <a:r>
              <a:rPr lang="hr-HR" altLang="sr-Latn-RS" sz="2800" b="1" dirty="0">
                <a:latin typeface="Arial" panose="020B0604020202020204" pitchFamily="34" charset="0"/>
                <a:cs typeface="Arial" panose="020B0604020202020204" pitchFamily="34" charset="0"/>
              </a:rPr>
              <a:t>pravila  </a:t>
            </a:r>
            <a:r>
              <a:rPr lang="hr-HR" altLang="sr-Latn-RS" sz="2800" dirty="0">
                <a:latin typeface="Arial" panose="020B0604020202020204" pitchFamily="34" charset="0"/>
                <a:cs typeface="Arial" panose="020B0604020202020204" pitchFamily="34" charset="0"/>
              </a:rPr>
              <a:t>- važno za osiguranje pravne sigurnosti i predvidljivosti u pravnim situacijama sa prekograničnim elementom. </a:t>
            </a:r>
          </a:p>
          <a:p>
            <a:pPr marL="109728" indent="0" algn="just">
              <a:buNone/>
            </a:pPr>
            <a:r>
              <a:rPr lang="hr-HR" altLang="sr-Latn-RS" sz="2800" b="1" dirty="0" smtClean="0">
                <a:latin typeface="Arial" panose="020B0604020202020204" pitchFamily="34" charset="0"/>
                <a:cs typeface="Arial" panose="020B0604020202020204" pitchFamily="34" charset="0"/>
              </a:rPr>
              <a:t>    </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395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548680"/>
            <a:ext cx="8219256" cy="5760640"/>
          </a:xfrm>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Instrumente MPP-a primjenjujemo slijedećim redom:</a:t>
            </a:r>
          </a:p>
          <a:p>
            <a:pPr marL="109728" indent="0" algn="just">
              <a:buNone/>
            </a:pPr>
            <a:r>
              <a:rPr lang="hr-HR" b="1" dirty="0" smtClean="0">
                <a:latin typeface="Arial" panose="020B0604020202020204" pitchFamily="34" charset="0"/>
                <a:cs typeface="Arial" panose="020B0604020202020204" pitchFamily="34" charset="0"/>
              </a:rPr>
              <a:t>1.  Uredbe i direktive EU </a:t>
            </a:r>
            <a:r>
              <a:rPr lang="hr-HR" dirty="0" smtClean="0">
                <a:latin typeface="Arial" panose="020B0604020202020204" pitchFamily="34" charset="0"/>
                <a:cs typeface="Arial" panose="020B0604020202020204" pitchFamily="34" charset="0"/>
              </a:rPr>
              <a:t>( bez obzira da li je na drugoj strani država članica EU ili treća zemlja jer je RH država članica EU i primarno primjenjuje pravo EU ).</a:t>
            </a: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2. Međunarodne ugovore </a:t>
            </a:r>
            <a:r>
              <a:rPr lang="hr-HR" dirty="0" smtClean="0">
                <a:latin typeface="Arial" panose="020B0604020202020204" pitchFamily="34" charset="0"/>
                <a:cs typeface="Arial" panose="020B0604020202020204" pitchFamily="34" charset="0"/>
              </a:rPr>
              <a:t>( bilateralne ili multilateralne ) koje je RH sklopila ili preuzela sukcesijom.</a:t>
            </a:r>
          </a:p>
          <a:p>
            <a:pPr marL="109728" indent="0" algn="just">
              <a:buNone/>
            </a:pPr>
            <a:r>
              <a:rPr lang="hr-HR" dirty="0" smtClean="0">
                <a:latin typeface="Arial" panose="020B0604020202020204" pitchFamily="34" charset="0"/>
                <a:cs typeface="Arial" panose="020B0604020202020204" pitchFamily="34" charset="0"/>
              </a:rPr>
              <a:t>Popis i sadržaj se može pronaći na stranici Ministarstva vanjskih i Europskih poslova ili u međunarodnim ugovorima u </a:t>
            </a:r>
            <a:r>
              <a:rPr lang="hr-HR" dirty="0" err="1" smtClean="0">
                <a:latin typeface="Arial" panose="020B0604020202020204" pitchFamily="34" charset="0"/>
                <a:cs typeface="Arial" panose="020B0604020202020204" pitchFamily="34" charset="0"/>
              </a:rPr>
              <a:t>izadnju</a:t>
            </a:r>
            <a:r>
              <a:rPr lang="hr-HR" dirty="0" smtClean="0">
                <a:latin typeface="Arial" panose="020B0604020202020204" pitchFamily="34" charset="0"/>
                <a:cs typeface="Arial" panose="020B0604020202020204" pitchFamily="34" charset="0"/>
              </a:rPr>
              <a:t> narodnih novina.</a:t>
            </a:r>
          </a:p>
          <a:p>
            <a:pPr marL="624078" indent="-514350">
              <a:buAutoNum type="arabicPeriod"/>
            </a:pPr>
            <a:endParaRPr lang="hr-HR" dirty="0"/>
          </a:p>
        </p:txBody>
      </p:sp>
    </p:spTree>
    <p:extLst>
      <p:ext uri="{BB962C8B-B14F-4D97-AF65-F5344CB8AC3E}">
        <p14:creationId xmlns:p14="http://schemas.microsoft.com/office/powerpoint/2010/main" val="3082672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620688"/>
            <a:ext cx="8219256" cy="5026563"/>
          </a:xfrm>
        </p:spPr>
        <p:txBody>
          <a:bodyPr/>
          <a:lstStyle/>
          <a:p>
            <a:pPr marL="109728" indent="0">
              <a:buNone/>
            </a:pPr>
            <a:endParaRPr lang="hr-HR" dirty="0" smtClean="0"/>
          </a:p>
          <a:p>
            <a:pPr marL="109728" indent="0" algn="just">
              <a:buNone/>
            </a:pPr>
            <a:r>
              <a:rPr lang="hr-HR" b="1" dirty="0" smtClean="0">
                <a:latin typeface="Arial" panose="020B0604020202020204" pitchFamily="34" charset="0"/>
                <a:cs typeface="Arial" panose="020B0604020202020204" pitchFamily="34" charset="0"/>
              </a:rPr>
              <a:t>3.   Ostale konvencije </a:t>
            </a:r>
            <a:r>
              <a:rPr lang="hr-HR" dirty="0" smtClean="0">
                <a:latin typeface="Arial" panose="020B0604020202020204" pitchFamily="34" charset="0"/>
                <a:cs typeface="Arial" panose="020B0604020202020204" pitchFamily="34" charset="0"/>
              </a:rPr>
              <a:t>( Haška konferencija – HCCH, Ujedinjeni narodi – UN, </a:t>
            </a:r>
            <a:r>
              <a:rPr lang="hr-HR" dirty="0" err="1" smtClean="0">
                <a:latin typeface="Arial" panose="020B0604020202020204" pitchFamily="34" charset="0"/>
                <a:cs typeface="Arial" panose="020B0604020202020204" pitchFamily="34" charset="0"/>
              </a:rPr>
              <a:t>Luganska</a:t>
            </a:r>
            <a:r>
              <a:rPr lang="hr-HR" dirty="0" smtClean="0">
                <a:latin typeface="Arial" panose="020B0604020202020204" pitchFamily="34" charset="0"/>
                <a:cs typeface="Arial" panose="020B0604020202020204" pitchFamily="34" charset="0"/>
              </a:rPr>
              <a:t> konvencija, </a:t>
            </a:r>
            <a:r>
              <a:rPr lang="hr-HR" dirty="0" err="1">
                <a:latin typeface="Arial" panose="020B0604020202020204" pitchFamily="34" charset="0"/>
                <a:cs typeface="Arial" panose="020B0604020202020204" pitchFamily="34" charset="0"/>
              </a:rPr>
              <a:t>G</a:t>
            </a:r>
            <a:r>
              <a:rPr lang="hr-HR" dirty="0" err="1" smtClean="0">
                <a:latin typeface="Arial" panose="020B0604020202020204" pitchFamily="34" charset="0"/>
                <a:cs typeface="Arial" panose="020B0604020202020204" pitchFamily="34" charset="0"/>
              </a:rPr>
              <a:t>enevske</a:t>
            </a:r>
            <a:r>
              <a:rPr lang="hr-HR" dirty="0" smtClean="0">
                <a:latin typeface="Arial" panose="020B0604020202020204" pitchFamily="34" charset="0"/>
                <a:cs typeface="Arial" panose="020B0604020202020204" pitchFamily="34" charset="0"/>
              </a:rPr>
              <a:t> </a:t>
            </a:r>
            <a:r>
              <a:rPr lang="hr-HR" dirty="0" err="1" smtClean="0">
                <a:latin typeface="Arial" panose="020B0604020202020204" pitchFamily="34" charset="0"/>
                <a:cs typeface="Arial" panose="020B0604020202020204" pitchFamily="34" charset="0"/>
              </a:rPr>
              <a:t>konvencije</a:t>
            </a:r>
            <a:r>
              <a:rPr lang="hr-HR" dirty="0" smtClean="0">
                <a:latin typeface="Arial" panose="020B0604020202020204" pitchFamily="34" charset="0"/>
                <a:cs typeface="Arial" panose="020B0604020202020204" pitchFamily="34" charset="0"/>
              </a:rPr>
              <a:t> i </a:t>
            </a:r>
            <a:r>
              <a:rPr lang="hr-HR" dirty="0" err="1" smtClean="0">
                <a:latin typeface="Arial" panose="020B0604020202020204" pitchFamily="34" charset="0"/>
                <a:cs typeface="Arial" panose="020B0604020202020204" pitchFamily="34" charset="0"/>
              </a:rPr>
              <a:t>td</a:t>
            </a:r>
            <a:r>
              <a:rPr lang="hr-HR" dirty="0" smtClean="0">
                <a:latin typeface="Arial" panose="020B0604020202020204" pitchFamily="34" charset="0"/>
                <a:cs typeface="Arial" panose="020B0604020202020204" pitchFamily="34" charset="0"/>
              </a:rPr>
              <a:t>. )</a:t>
            </a: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4.    Nacionalno pravo </a:t>
            </a:r>
            <a:r>
              <a:rPr lang="hr-HR" dirty="0" smtClean="0">
                <a:latin typeface="Arial" panose="020B0604020202020204" pitchFamily="34" charset="0"/>
                <a:cs typeface="Arial" panose="020B0604020202020204" pitchFamily="34" charset="0"/>
              </a:rPr>
              <a:t>( Obiteljski zakon, ZPP i </a:t>
            </a:r>
            <a:r>
              <a:rPr lang="hr-HR" dirty="0" err="1" smtClean="0">
                <a:latin typeface="Arial" panose="020B0604020202020204" pitchFamily="34" charset="0"/>
                <a:cs typeface="Arial" panose="020B0604020202020204" pitchFamily="34" charset="0"/>
              </a:rPr>
              <a:t>td</a:t>
            </a:r>
            <a:r>
              <a:rPr lang="hr-HR" dirty="0" smtClean="0">
                <a:latin typeface="Arial" panose="020B0604020202020204" pitchFamily="34" charset="0"/>
                <a:cs typeface="Arial" panose="020B0604020202020204" pitchFamily="34" charset="0"/>
              </a:rPr>
              <a:t>. )</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719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1124744"/>
            <a:ext cx="8229600" cy="4525963"/>
          </a:xfrm>
        </p:spPr>
        <p:txBody>
          <a:bodyPr/>
          <a:lstStyle/>
          <a:p>
            <a:endParaRPr lang="hr-HR" dirty="0" smtClean="0"/>
          </a:p>
          <a:p>
            <a:endParaRPr lang="hr-HR" dirty="0"/>
          </a:p>
          <a:p>
            <a:endParaRPr lang="hr-HR" dirty="0" smtClean="0"/>
          </a:p>
          <a:p>
            <a:pPr marL="109728" indent="0" algn="ctr">
              <a:buNone/>
            </a:pPr>
            <a:endParaRPr lang="hr-HR" dirty="0" smtClean="0"/>
          </a:p>
          <a:p>
            <a:pPr marL="109728" indent="0" algn="ctr">
              <a:buNone/>
            </a:pPr>
            <a:r>
              <a:rPr lang="hr-HR" sz="4800" b="1" dirty="0" smtClean="0">
                <a:latin typeface="Arial" panose="020B0604020202020204" pitchFamily="34" charset="0"/>
                <a:cs typeface="Arial" panose="020B0604020202020204" pitchFamily="34" charset="0"/>
              </a:rPr>
              <a:t>HVALA  NA PAŽNJI</a:t>
            </a:r>
            <a:endParaRPr lang="hr-HR"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92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836712"/>
            <a:ext cx="8301608" cy="5256584"/>
          </a:xfrm>
        </p:spPr>
        <p:txBody>
          <a:bodyPr>
            <a:normAutofit fontScale="92500"/>
          </a:bodyPr>
          <a:lstStyle/>
          <a:p>
            <a:pPr marL="109728" indent="0" algn="just">
              <a:buNone/>
            </a:pPr>
            <a:r>
              <a:rPr lang="hr-HR" dirty="0" smtClean="0"/>
              <a:t>      </a:t>
            </a:r>
          </a:p>
          <a:p>
            <a:pPr marL="109728" indent="0" algn="just">
              <a:buNone/>
            </a:pPr>
            <a:r>
              <a:rPr lang="hr-HR" altLang="sr-Latn-RS" sz="2400" b="1" dirty="0" smtClean="0">
                <a:latin typeface="Arial" panose="020B0604020202020204" pitchFamily="34" charset="0"/>
                <a:cs typeface="Arial" panose="020B0604020202020204" pitchFamily="34" charset="0"/>
              </a:rPr>
              <a:t>     </a:t>
            </a:r>
            <a:r>
              <a:rPr lang="hr-HR" altLang="sr-Latn-RS" sz="2600" b="1" dirty="0" smtClean="0">
                <a:latin typeface="Arial" panose="020B0604020202020204" pitchFamily="34" charset="0"/>
                <a:cs typeface="Arial" panose="020B0604020202020204" pitchFamily="34" charset="0"/>
              </a:rPr>
              <a:t>Načelo </a:t>
            </a:r>
            <a:r>
              <a:rPr lang="hr-HR" altLang="sr-Latn-RS" sz="2600" b="1" dirty="0">
                <a:latin typeface="Arial" panose="020B0604020202020204" pitchFamily="34" charset="0"/>
                <a:cs typeface="Arial" panose="020B0604020202020204" pitchFamily="34" charset="0"/>
              </a:rPr>
              <a:t>uzajamnog povjerenja </a:t>
            </a:r>
            <a:r>
              <a:rPr lang="hr-HR" altLang="sr-Latn-RS" sz="2600" dirty="0">
                <a:latin typeface="Arial" panose="020B0604020202020204" pitchFamily="34" charset="0"/>
                <a:cs typeface="Arial" panose="020B0604020202020204" pitchFamily="34" charset="0"/>
              </a:rPr>
              <a:t>- pretpostavka jednake vrijednosti, nadležnosti i položaja pravnih i pravosudnih sustava pojedinih država članica te odluka njihovih sudova</a:t>
            </a:r>
            <a:r>
              <a:rPr lang="hr-HR" altLang="sr-Latn-RS" sz="2600" dirty="0" smtClean="0">
                <a:latin typeface="Arial" panose="020B0604020202020204" pitchFamily="34" charset="0"/>
                <a:cs typeface="Arial" panose="020B0604020202020204" pitchFamily="34" charset="0"/>
              </a:rPr>
              <a:t>.</a:t>
            </a:r>
          </a:p>
          <a:p>
            <a:pPr marL="109728" indent="0" algn="just">
              <a:buNone/>
            </a:pPr>
            <a:endParaRPr lang="hr-HR" altLang="sr-Latn-RS" sz="2600" dirty="0">
              <a:latin typeface="Arial" panose="020B0604020202020204" pitchFamily="34" charset="0"/>
              <a:cs typeface="Arial" panose="020B0604020202020204" pitchFamily="34" charset="0"/>
            </a:endParaRPr>
          </a:p>
          <a:p>
            <a:pPr marL="109728" indent="0" algn="just">
              <a:buNone/>
            </a:pPr>
            <a:r>
              <a:rPr lang="hr-HR" altLang="sr-Latn-RS" sz="2600" b="1" dirty="0">
                <a:latin typeface="Arial" panose="020B0604020202020204" pitchFamily="34" charset="0"/>
                <a:cs typeface="Arial" panose="020B0604020202020204" pitchFamily="34" charset="0"/>
              </a:rPr>
              <a:t>    Načelo uzajamnog priznavanja sudskih odluka država </a:t>
            </a:r>
            <a:r>
              <a:rPr lang="vi-VN" altLang="sr-Latn-RS" sz="2600" b="1" dirty="0">
                <a:latin typeface="Arial" panose="020B0604020202020204" pitchFamily="34" charset="0"/>
                <a:cs typeface="Arial" panose="020B0604020202020204" pitchFamily="34" charset="0"/>
              </a:rPr>
              <a:t>članica </a:t>
            </a:r>
            <a:r>
              <a:rPr lang="hr-HR" altLang="sr-Latn-RS" sz="2600" dirty="0">
                <a:latin typeface="Arial" panose="020B0604020202020204" pitchFamily="34" charset="0"/>
                <a:cs typeface="Arial" panose="020B0604020202020204" pitchFamily="34" charset="0"/>
              </a:rPr>
              <a:t>- </a:t>
            </a:r>
            <a:r>
              <a:rPr lang="vi-VN" altLang="sr-Latn-RS" sz="2600" dirty="0">
                <a:latin typeface="Arial" panose="020B0604020202020204" pitchFamily="34" charset="0"/>
                <a:cs typeface="Arial" panose="020B0604020202020204" pitchFamily="34" charset="0"/>
              </a:rPr>
              <a:t>praks</a:t>
            </a:r>
            <a:r>
              <a:rPr lang="hr-HR" altLang="sr-Latn-RS" sz="2600" dirty="0">
                <a:latin typeface="Arial" panose="020B0604020202020204" pitchFamily="34" charset="0"/>
                <a:cs typeface="Arial" panose="020B0604020202020204" pitchFamily="34" charset="0"/>
              </a:rPr>
              <a:t>a</a:t>
            </a:r>
            <a:r>
              <a:rPr lang="vi-VN" altLang="sr-Latn-RS" sz="2600" dirty="0">
                <a:latin typeface="Arial" panose="020B0604020202020204" pitchFamily="34" charset="0"/>
                <a:cs typeface="Arial" panose="020B0604020202020204" pitchFamily="34" charset="0"/>
              </a:rPr>
              <a:t> </a:t>
            </a:r>
            <a:r>
              <a:rPr lang="vi-VN" altLang="sr-Latn-RS" sz="2600" b="1" dirty="0">
                <a:latin typeface="Arial" panose="020B0604020202020204" pitchFamily="34" charset="0"/>
                <a:cs typeface="Arial" panose="020B0604020202020204" pitchFamily="34" charset="0"/>
              </a:rPr>
              <a:t>prekogranične suradnje</a:t>
            </a:r>
            <a:r>
              <a:rPr lang="hr-HR" altLang="sr-Latn-RS" sz="2600" b="1" dirty="0">
                <a:latin typeface="Arial" panose="020B0604020202020204" pitchFamily="34" charset="0"/>
                <a:cs typeface="Arial" panose="020B0604020202020204" pitchFamily="34" charset="0"/>
              </a:rPr>
              <a:t> </a:t>
            </a:r>
            <a:r>
              <a:rPr lang="vi-VN" altLang="sr-Latn-RS" sz="2600" dirty="0">
                <a:latin typeface="Arial" panose="020B0604020202020204" pitchFamily="34" charset="0"/>
                <a:cs typeface="Arial" panose="020B0604020202020204" pitchFamily="34" charset="0"/>
              </a:rPr>
              <a:t>između pojedinih sudova i sudbenih tijela</a:t>
            </a:r>
            <a:r>
              <a:rPr lang="vi-VN" altLang="sr-Latn-RS" sz="2600" dirty="0" smtClean="0">
                <a:latin typeface="Arial" panose="020B0604020202020204" pitchFamily="34" charset="0"/>
                <a:cs typeface="Arial" panose="020B0604020202020204" pitchFamily="34" charset="0"/>
              </a:rPr>
              <a:t>.</a:t>
            </a:r>
            <a:endParaRPr lang="hr-HR" altLang="sr-Latn-RS" sz="2600" dirty="0" smtClean="0">
              <a:latin typeface="Arial" panose="020B0604020202020204" pitchFamily="34" charset="0"/>
              <a:cs typeface="Arial" panose="020B0604020202020204" pitchFamily="34" charset="0"/>
            </a:endParaRPr>
          </a:p>
          <a:p>
            <a:pPr marL="109728" indent="0" algn="just">
              <a:buNone/>
            </a:pPr>
            <a:endParaRPr lang="hr-HR" sz="2600" b="1" dirty="0" smtClean="0">
              <a:latin typeface="Arial" panose="020B0604020202020204" pitchFamily="34" charset="0"/>
              <a:cs typeface="Arial" panose="020B0604020202020204" pitchFamily="34" charset="0"/>
            </a:endParaRPr>
          </a:p>
          <a:p>
            <a:pPr marL="109728" indent="0" algn="just">
              <a:buNone/>
            </a:pPr>
            <a:r>
              <a:rPr lang="hr-HR" sz="2600" b="1" dirty="0" smtClean="0">
                <a:latin typeface="Arial" panose="020B0604020202020204" pitchFamily="34" charset="0"/>
                <a:cs typeface="Arial" panose="020B0604020202020204" pitchFamily="34" charset="0"/>
              </a:rPr>
              <a:t>    Sud u širem smislu </a:t>
            </a:r>
            <a:r>
              <a:rPr lang="hr-HR" sz="2600" dirty="0" smtClean="0">
                <a:latin typeface="Arial" panose="020B0604020202020204" pitchFamily="34" charset="0"/>
                <a:cs typeface="Arial" panose="020B0604020202020204" pitchFamily="34" charset="0"/>
              </a:rPr>
              <a:t>– sva tijela koja donose odluke i u svom postupanju primjenjuju instrumente MPP-a.</a:t>
            </a:r>
          </a:p>
          <a:p>
            <a:pPr marL="109728" indent="0" algn="just">
              <a:buNone/>
            </a:pPr>
            <a:r>
              <a:rPr lang="hr-HR" sz="2600" dirty="0" smtClean="0">
                <a:latin typeface="Arial" panose="020B0604020202020204" pitchFamily="34" charset="0"/>
                <a:cs typeface="Arial" panose="020B0604020202020204" pitchFamily="34" charset="0"/>
              </a:rPr>
              <a:t>Na primjer: Centri za socijalnu skrb su sud u širem smislu i primjenjuju Uredbu Bruxelles II b/</a:t>
            </a:r>
            <a:r>
              <a:rPr lang="hr-HR" sz="2600" dirty="0" err="1" smtClean="0">
                <a:latin typeface="Arial" panose="020B0604020202020204" pitchFamily="34" charset="0"/>
                <a:cs typeface="Arial" panose="020B0604020202020204" pitchFamily="34" charset="0"/>
              </a:rPr>
              <a:t>ter</a:t>
            </a:r>
            <a:endParaRPr lang="hr-HR" sz="2600" dirty="0" smtClean="0">
              <a:latin typeface="Arial" panose="020B0604020202020204" pitchFamily="34" charset="0"/>
              <a:cs typeface="Arial" panose="020B0604020202020204" pitchFamily="34" charset="0"/>
            </a:endParaRPr>
          </a:p>
          <a:p>
            <a:pPr marL="109728" indent="0">
              <a:buNone/>
            </a:pPr>
            <a:endParaRPr lang="hr-HR" dirty="0">
              <a:latin typeface="Arial" panose="020B0604020202020204" pitchFamily="34" charset="0"/>
              <a:cs typeface="Arial" panose="020B0604020202020204" pitchFamily="34" charset="0"/>
            </a:endParaRPr>
          </a:p>
          <a:p>
            <a:pPr marL="109728" indent="0">
              <a:buNone/>
            </a:pPr>
            <a:endParaRPr lang="hr-HR" dirty="0"/>
          </a:p>
        </p:txBody>
      </p:sp>
    </p:spTree>
    <p:extLst>
      <p:ext uri="{BB962C8B-B14F-4D97-AF65-F5344CB8AC3E}">
        <p14:creationId xmlns:p14="http://schemas.microsoft.com/office/powerpoint/2010/main" val="40850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Izuzetak</a:t>
            </a:r>
            <a:r>
              <a:rPr lang="hr-HR" dirty="0" smtClean="0">
                <a:latin typeface="Arial" panose="020B0604020202020204" pitchFamily="34" charset="0"/>
                <a:cs typeface="Arial" panose="020B0604020202020204" pitchFamily="34" charset="0"/>
              </a:rPr>
              <a:t> od pravila po kojem se donose uredbe u EU iz područja obiteljskog prava ( jednoglasno sve članice EU s izuzetkom Irske i Danske ).</a:t>
            </a:r>
          </a:p>
          <a:p>
            <a:pPr marL="109728" indent="0" algn="just">
              <a:buNone/>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Za određena pravna područja, kada sve države članice ne mogu postići sporazum, ukoliko je određeni broj država članica zainteresiran za uređenje tog pravnog područja, može se isto urediti uredbom koja će se primjenjivati samo u odnosu </a:t>
            </a:r>
            <a:r>
              <a:rPr lang="hr-HR" dirty="0" smtClean="0">
                <a:latin typeface="Arial" panose="020B0604020202020204" pitchFamily="34" charset="0"/>
                <a:cs typeface="Arial" panose="020B0604020202020204" pitchFamily="34" charset="0"/>
              </a:rPr>
              <a:t>na </a:t>
            </a:r>
            <a:r>
              <a:rPr lang="hr-HR" dirty="0" smtClean="0">
                <a:latin typeface="Arial" panose="020B0604020202020204" pitchFamily="34" charset="0"/>
                <a:cs typeface="Arial" panose="020B0604020202020204" pitchFamily="34" charset="0"/>
              </a:rPr>
              <a:t>te države članice, a  ostale države članice će u tom slučaju imati položaj trećih država.</a:t>
            </a:r>
            <a:endParaRPr lang="hr-HR"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p:txBody>
          <a:bodyPr/>
          <a:lstStyle/>
          <a:p>
            <a:r>
              <a:rPr lang="hr-HR" dirty="0" smtClean="0">
                <a:latin typeface="Arial" panose="020B0604020202020204" pitchFamily="34" charset="0"/>
                <a:cs typeface="Arial" panose="020B0604020202020204" pitchFamily="34" charset="0"/>
              </a:rPr>
              <a:t>POJAČANA SURADNJA</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894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548680"/>
            <a:ext cx="8219256" cy="5760640"/>
          </a:xfrm>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     Države članice mogu i naknadno pristupiti uredbama iz područja pojačane suradnje.</a:t>
            </a: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Za sada, na području obiteljskog prava postoje tri uredbe iz područja pojačane suradnje:</a:t>
            </a:r>
          </a:p>
          <a:p>
            <a:pPr marL="109728" indent="0" algn="just">
              <a:buNone/>
            </a:pPr>
            <a:r>
              <a:rPr lang="hr-HR" b="1" dirty="0" smtClean="0">
                <a:latin typeface="Arial" panose="020B0604020202020204" pitchFamily="34" charset="0"/>
                <a:cs typeface="Arial" panose="020B0604020202020204" pitchFamily="34" charset="0"/>
              </a:rPr>
              <a:t>1.   UREDBA </a:t>
            </a:r>
            <a:r>
              <a:rPr lang="hr-HR" b="1" dirty="0">
                <a:latin typeface="Arial" panose="020B0604020202020204" pitchFamily="34" charset="0"/>
                <a:cs typeface="Arial" panose="020B0604020202020204" pitchFamily="34" charset="0"/>
              </a:rPr>
              <a:t>VIJEĆA ( EU ) br. 1259/2010 </a:t>
            </a:r>
            <a:r>
              <a:rPr lang="vi-VN" dirty="0">
                <a:latin typeface="Arial" panose="020B0604020202020204" pitchFamily="34" charset="0"/>
                <a:cs typeface="Arial" panose="020B0604020202020204" pitchFamily="34" charset="0"/>
              </a:rPr>
              <a:t>od 2</a:t>
            </a:r>
            <a:r>
              <a:rPr lang="hr-HR" dirty="0">
                <a:latin typeface="Arial" panose="020B0604020202020204" pitchFamily="34" charset="0"/>
                <a:cs typeface="Arial" panose="020B0604020202020204" pitchFamily="34" charset="0"/>
              </a:rPr>
              <a:t>0</a:t>
            </a:r>
            <a:r>
              <a:rPr lang="vi-VN" dirty="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prosinca</a:t>
            </a:r>
            <a:r>
              <a:rPr lang="vi-VN" dirty="0">
                <a:latin typeface="Arial" panose="020B0604020202020204" pitchFamily="34" charset="0"/>
                <a:cs typeface="Arial" panose="020B0604020202020204" pitchFamily="34" charset="0"/>
              </a:rPr>
              <a:t> 201</a:t>
            </a:r>
            <a:r>
              <a:rPr lang="hr-HR" dirty="0">
                <a:latin typeface="Arial" panose="020B0604020202020204" pitchFamily="34" charset="0"/>
                <a:cs typeface="Arial" panose="020B0604020202020204" pitchFamily="34" charset="0"/>
              </a:rPr>
              <a:t>0</a:t>
            </a:r>
            <a:r>
              <a:rPr lang="vi-VN" dirty="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o provedbi pojačane suradnje u području prava primjenljivog na razvod braka i zakonsku rastavu ( </a:t>
            </a:r>
            <a:r>
              <a:rPr lang="hr-HR" b="1" dirty="0">
                <a:latin typeface="Arial" panose="020B0604020202020204" pitchFamily="34" charset="0"/>
                <a:cs typeface="Arial" panose="020B0604020202020204" pitchFamily="34" charset="0"/>
              </a:rPr>
              <a:t>Uredba Rim III </a:t>
            </a:r>
            <a:r>
              <a:rPr lang="hr-HR" b="1" dirty="0" smtClean="0">
                <a:latin typeface="Arial" panose="020B0604020202020204" pitchFamily="34" charset="0"/>
                <a:cs typeface="Arial" panose="020B0604020202020204" pitchFamily="34" charset="0"/>
              </a:rPr>
              <a:t>)</a:t>
            </a:r>
            <a:r>
              <a:rPr lang="hr-HR" dirty="0" smtClean="0">
                <a:latin typeface="Arial" panose="020B0604020202020204" pitchFamily="34" charset="0"/>
                <a:cs typeface="Arial" panose="020B0604020202020204" pitchFamily="34" charset="0"/>
              </a:rPr>
              <a:t>.</a:t>
            </a:r>
          </a:p>
          <a:p>
            <a:pPr marL="109728" indent="0" algn="just">
              <a:buNone/>
            </a:pPr>
            <a:r>
              <a:rPr lang="hr-HR" dirty="0" smtClean="0">
                <a:latin typeface="Arial" panose="020B0604020202020204" pitchFamily="34" charset="0"/>
                <a:cs typeface="Arial" panose="020B0604020202020204" pitchFamily="34" charset="0"/>
              </a:rPr>
              <a:t>Primjenjuje se u </a:t>
            </a:r>
            <a:r>
              <a:rPr lang="vi-VN" dirty="0" smtClean="0">
                <a:latin typeface="Arial" panose="020B0604020202020204" pitchFamily="34" charset="0"/>
                <a:cs typeface="Arial" panose="020B0604020202020204" pitchFamily="34" charset="0"/>
              </a:rPr>
              <a:t>Belgij</a:t>
            </a:r>
            <a:r>
              <a:rPr lang="hr-HR" dirty="0" smtClean="0">
                <a:latin typeface="Arial" panose="020B0604020202020204" pitchFamily="34" charset="0"/>
                <a:cs typeface="Arial" panose="020B0604020202020204" pitchFamily="34" charset="0"/>
              </a:rPr>
              <a:t>i</a:t>
            </a:r>
            <a:r>
              <a:rPr lang="vi-VN" dirty="0" smtClean="0">
                <a:latin typeface="Arial" panose="020B0604020202020204" pitchFamily="34" charset="0"/>
                <a:cs typeface="Arial" panose="020B0604020202020204" pitchFamily="34" charset="0"/>
              </a:rPr>
              <a:t>, Bugarsk</a:t>
            </a:r>
            <a:r>
              <a:rPr lang="hr-HR" dirty="0" smtClean="0">
                <a:latin typeface="Arial" panose="020B0604020202020204" pitchFamily="34" charset="0"/>
                <a:cs typeface="Arial" panose="020B0604020202020204" pitchFamily="34" charset="0"/>
              </a:rPr>
              <a:t>oj</a:t>
            </a:r>
            <a:r>
              <a:rPr lang="vi-VN" dirty="0" smtClean="0">
                <a:latin typeface="Arial" panose="020B0604020202020204" pitchFamily="34" charset="0"/>
                <a:cs typeface="Arial" panose="020B0604020202020204" pitchFamily="34" charset="0"/>
              </a:rPr>
              <a:t>, Njemačk</a:t>
            </a:r>
            <a:r>
              <a:rPr lang="hr-HR" dirty="0" smtClean="0">
                <a:latin typeface="Arial" panose="020B0604020202020204" pitchFamily="34" charset="0"/>
                <a:cs typeface="Arial" panose="020B0604020202020204" pitchFamily="34" charset="0"/>
              </a:rPr>
              <a:t>oj</a:t>
            </a:r>
            <a:r>
              <a:rPr lang="vi-VN" dirty="0" smtClean="0">
                <a:latin typeface="Arial" panose="020B0604020202020204" pitchFamily="34" charset="0"/>
                <a:cs typeface="Arial" panose="020B0604020202020204" pitchFamily="34" charset="0"/>
              </a:rPr>
              <a:t>, Španjolsk</a:t>
            </a:r>
            <a:r>
              <a:rPr lang="hr-HR" dirty="0" smtClean="0">
                <a:latin typeface="Arial" panose="020B0604020202020204" pitchFamily="34" charset="0"/>
                <a:cs typeface="Arial" panose="020B0604020202020204" pitchFamily="34" charset="0"/>
              </a:rPr>
              <a:t>oj</a:t>
            </a:r>
            <a:r>
              <a:rPr lang="vi-VN" dirty="0" smtClean="0">
                <a:latin typeface="Arial" panose="020B0604020202020204" pitchFamily="34" charset="0"/>
                <a:cs typeface="Arial" panose="020B0604020202020204" pitchFamily="34" charset="0"/>
              </a:rPr>
              <a:t>, Francusk</a:t>
            </a:r>
            <a:r>
              <a:rPr lang="hr-HR" dirty="0" smtClean="0">
                <a:latin typeface="Arial" panose="020B0604020202020204" pitchFamily="34" charset="0"/>
                <a:cs typeface="Arial" panose="020B0604020202020204" pitchFamily="34" charset="0"/>
              </a:rPr>
              <a:t>oj</a:t>
            </a:r>
            <a:r>
              <a:rPr lang="vi-VN" dirty="0" smtClean="0">
                <a:latin typeface="Arial" panose="020B0604020202020204" pitchFamily="34" charset="0"/>
                <a:cs typeface="Arial" panose="020B0604020202020204" pitchFamily="34" charset="0"/>
              </a:rPr>
              <a:t>, Italij</a:t>
            </a:r>
            <a:r>
              <a:rPr lang="hr-HR" dirty="0" smtClean="0">
                <a:latin typeface="Arial" panose="020B0604020202020204" pitchFamily="34" charset="0"/>
                <a:cs typeface="Arial" panose="020B0604020202020204" pitchFamily="34" charset="0"/>
              </a:rPr>
              <a:t>i</a:t>
            </a:r>
            <a:r>
              <a:rPr lang="vi-VN" dirty="0" smtClean="0">
                <a:latin typeface="Arial" panose="020B0604020202020204" pitchFamily="34" charset="0"/>
                <a:cs typeface="Arial" panose="020B0604020202020204" pitchFamily="34" charset="0"/>
              </a:rPr>
              <a:t>, Latvij</a:t>
            </a:r>
            <a:r>
              <a:rPr lang="hr-HR" dirty="0" smtClean="0">
                <a:latin typeface="Arial" panose="020B0604020202020204" pitchFamily="34" charset="0"/>
                <a:cs typeface="Arial" panose="020B0604020202020204" pitchFamily="34" charset="0"/>
              </a:rPr>
              <a:t>i</a:t>
            </a:r>
            <a:r>
              <a:rPr lang="vi-VN" dirty="0" smtClean="0">
                <a:latin typeface="Arial" panose="020B0604020202020204" pitchFamily="34" charset="0"/>
                <a:cs typeface="Arial" panose="020B0604020202020204" pitchFamily="34" charset="0"/>
              </a:rPr>
              <a:t>, Luksemburg</a:t>
            </a:r>
            <a:r>
              <a:rPr lang="hr-HR" dirty="0" smtClean="0">
                <a:latin typeface="Arial" panose="020B0604020202020204" pitchFamily="34" charset="0"/>
                <a:cs typeface="Arial" panose="020B0604020202020204" pitchFamily="34" charset="0"/>
              </a:rPr>
              <a:t>u</a:t>
            </a:r>
            <a:r>
              <a:rPr lang="vi-VN" dirty="0" smtClean="0">
                <a:latin typeface="Arial" panose="020B0604020202020204" pitchFamily="34" charset="0"/>
                <a:cs typeface="Arial" panose="020B0604020202020204" pitchFamily="34" charset="0"/>
              </a:rPr>
              <a:t>, Mađarsk</a:t>
            </a:r>
            <a:r>
              <a:rPr lang="hr-HR" dirty="0" smtClean="0">
                <a:latin typeface="Arial" panose="020B0604020202020204" pitchFamily="34" charset="0"/>
                <a:cs typeface="Arial" panose="020B0604020202020204" pitchFamily="34" charset="0"/>
              </a:rPr>
              <a:t>oj</a:t>
            </a:r>
            <a:r>
              <a:rPr lang="vi-VN" dirty="0" smtClean="0">
                <a:latin typeface="Arial" panose="020B0604020202020204" pitchFamily="34" charset="0"/>
                <a:cs typeface="Arial" panose="020B0604020202020204" pitchFamily="34" charset="0"/>
              </a:rPr>
              <a:t>, Malt</a:t>
            </a:r>
            <a:r>
              <a:rPr lang="hr-HR" dirty="0" smtClean="0">
                <a:latin typeface="Arial" panose="020B0604020202020204" pitchFamily="34" charset="0"/>
                <a:cs typeface="Arial" panose="020B0604020202020204" pitchFamily="34" charset="0"/>
              </a:rPr>
              <a:t>i</a:t>
            </a:r>
            <a:r>
              <a:rPr lang="vi-VN" dirty="0" smtClean="0">
                <a:latin typeface="Arial" panose="020B0604020202020204" pitchFamily="34" charset="0"/>
                <a:cs typeface="Arial" panose="020B0604020202020204" pitchFamily="34" charset="0"/>
              </a:rPr>
              <a:t>, Austrij</a:t>
            </a:r>
            <a:r>
              <a:rPr lang="hr-HR" dirty="0" smtClean="0">
                <a:latin typeface="Arial" panose="020B0604020202020204" pitchFamily="34" charset="0"/>
                <a:cs typeface="Arial" panose="020B0604020202020204" pitchFamily="34" charset="0"/>
              </a:rPr>
              <a:t>i</a:t>
            </a:r>
            <a:r>
              <a:rPr lang="vi-VN" dirty="0" smtClean="0">
                <a:latin typeface="Arial" panose="020B0604020202020204" pitchFamily="34" charset="0"/>
                <a:cs typeface="Arial" panose="020B0604020202020204" pitchFamily="34" charset="0"/>
              </a:rPr>
              <a:t>, Portugal</a:t>
            </a:r>
            <a:r>
              <a:rPr lang="hr-HR" dirty="0" smtClean="0">
                <a:latin typeface="Arial" panose="020B0604020202020204" pitchFamily="34" charset="0"/>
                <a:cs typeface="Arial" panose="020B0604020202020204" pitchFamily="34" charset="0"/>
              </a:rPr>
              <a:t>u</a:t>
            </a:r>
            <a:r>
              <a:rPr lang="vi-VN" dirty="0" smtClean="0">
                <a:latin typeface="Arial" panose="020B0604020202020204" pitchFamily="34" charset="0"/>
                <a:cs typeface="Arial" panose="020B0604020202020204" pitchFamily="34" charset="0"/>
              </a:rPr>
              <a:t>, Rumunjsk</a:t>
            </a:r>
            <a:r>
              <a:rPr lang="hr-HR" dirty="0" smtClean="0">
                <a:latin typeface="Arial" panose="020B0604020202020204" pitchFamily="34" charset="0"/>
                <a:cs typeface="Arial" panose="020B0604020202020204" pitchFamily="34" charset="0"/>
              </a:rPr>
              <a:t>oj,</a:t>
            </a:r>
            <a:r>
              <a:rPr lang="vi-VN" dirty="0" smtClean="0">
                <a:latin typeface="Arial" panose="020B0604020202020204" pitchFamily="34" charset="0"/>
                <a:cs typeface="Arial" panose="020B0604020202020204" pitchFamily="34" charset="0"/>
              </a:rPr>
              <a:t> Slovenij</a:t>
            </a:r>
            <a:r>
              <a:rPr lang="hr-HR" dirty="0" smtClean="0">
                <a:latin typeface="Arial" panose="020B0604020202020204" pitchFamily="34" charset="0"/>
                <a:cs typeface="Arial" panose="020B0604020202020204" pitchFamily="34" charset="0"/>
              </a:rPr>
              <a:t>i, Grčkoj, Litvi i Estoniji.</a:t>
            </a:r>
          </a:p>
          <a:p>
            <a:pPr marL="109728" indent="0" algn="just">
              <a:buNone/>
            </a:pPr>
            <a:r>
              <a:rPr lang="hr-HR" b="1" dirty="0" smtClean="0">
                <a:latin typeface="Arial" panose="020B0604020202020204" pitchFamily="34" charset="0"/>
                <a:cs typeface="Arial" panose="020B0604020202020204" pitchFamily="34" charset="0"/>
              </a:rPr>
              <a:t>RH, </a:t>
            </a:r>
            <a:r>
              <a:rPr lang="hr-HR" dirty="0" smtClean="0">
                <a:latin typeface="Arial" panose="020B0604020202020204" pitchFamily="34" charset="0"/>
                <a:cs typeface="Arial" panose="020B0604020202020204" pitchFamily="34" charset="0"/>
              </a:rPr>
              <a:t>za sada</a:t>
            </a:r>
            <a:r>
              <a:rPr lang="hr-HR" b="1" dirty="0" smtClean="0">
                <a:latin typeface="Arial" panose="020B0604020202020204" pitchFamily="34" charset="0"/>
                <a:cs typeface="Arial" panose="020B0604020202020204" pitchFamily="34" charset="0"/>
              </a:rPr>
              <a:t>, nije pristupila</a:t>
            </a:r>
            <a:endParaRPr lang="hr-HR" b="1" dirty="0">
              <a:latin typeface="Arial" panose="020B0604020202020204" pitchFamily="34" charset="0"/>
              <a:cs typeface="Arial" panose="020B0604020202020204" pitchFamily="34" charset="0"/>
            </a:endParaRPr>
          </a:p>
          <a:p>
            <a:pPr marL="109728" indent="0">
              <a:buNone/>
            </a:pPr>
            <a:endParaRPr lang="hr-HR" dirty="0" smtClean="0"/>
          </a:p>
          <a:p>
            <a:pPr marL="109728" indent="0">
              <a:buNone/>
            </a:pPr>
            <a:endParaRPr lang="hr-HR" dirty="0"/>
          </a:p>
          <a:p>
            <a:pPr marL="109728" indent="0">
              <a:buNone/>
            </a:pPr>
            <a:endParaRPr lang="hr-HR" dirty="0"/>
          </a:p>
        </p:txBody>
      </p:sp>
    </p:spTree>
    <p:extLst>
      <p:ext uri="{BB962C8B-B14F-4D97-AF65-F5344CB8AC3E}">
        <p14:creationId xmlns:p14="http://schemas.microsoft.com/office/powerpoint/2010/main" val="336621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67544" y="476672"/>
            <a:ext cx="8219256" cy="5544616"/>
          </a:xfrm>
        </p:spPr>
        <p:txBody>
          <a:bodyPr>
            <a:normAutofit fontScale="92500" lnSpcReduction="10000"/>
          </a:bodyPr>
          <a:lstStyle/>
          <a:p>
            <a:pPr marL="109728" indent="0" algn="just">
              <a:buNone/>
            </a:pPr>
            <a:r>
              <a:rPr lang="hr-HR" b="1" dirty="0" smtClean="0">
                <a:latin typeface="Arial" panose="020B0604020202020204" pitchFamily="34" charset="0"/>
                <a:cs typeface="Arial" panose="020B0604020202020204" pitchFamily="34" charset="0"/>
              </a:rPr>
              <a:t>2.  UREDBA </a:t>
            </a:r>
            <a:r>
              <a:rPr lang="hr-HR" b="1" dirty="0">
                <a:latin typeface="Arial" panose="020B0604020202020204" pitchFamily="34" charset="0"/>
                <a:cs typeface="Arial" panose="020B0604020202020204" pitchFamily="34" charset="0"/>
              </a:rPr>
              <a:t>VIJEĆA </a:t>
            </a:r>
            <a:r>
              <a:rPr lang="hr-HR" dirty="0">
                <a:latin typeface="Arial" panose="020B0604020202020204" pitchFamily="34" charset="0"/>
                <a:cs typeface="Arial" panose="020B0604020202020204" pitchFamily="34" charset="0"/>
              </a:rPr>
              <a:t>(EU) br. </a:t>
            </a:r>
            <a:r>
              <a:rPr lang="hr-HR" b="1" dirty="0">
                <a:latin typeface="Arial" panose="020B0604020202020204" pitchFamily="34" charset="0"/>
                <a:cs typeface="Arial" panose="020B0604020202020204" pitchFamily="34" charset="0"/>
              </a:rPr>
              <a:t>2016/1103</a:t>
            </a:r>
            <a:r>
              <a:rPr lang="hr-HR" dirty="0">
                <a:latin typeface="Arial" panose="020B0604020202020204" pitchFamily="34" charset="0"/>
                <a:cs typeface="Arial" panose="020B0604020202020204" pitchFamily="34" charset="0"/>
              </a:rPr>
              <a:t> od 24. lipnja 2016. o provedbi pojačane suradnje u području nadležnosti, mjerodavnog prava te priznavanja i izvršenja odluka u stvarima </a:t>
            </a:r>
            <a:r>
              <a:rPr lang="hr-HR" b="1" dirty="0" err="1">
                <a:latin typeface="Arial" panose="020B0604020202020204" pitchFamily="34" charset="0"/>
                <a:cs typeface="Arial" panose="020B0604020202020204" pitchFamily="34" charset="0"/>
              </a:rPr>
              <a:t>bračnoimovinskih</a:t>
            </a:r>
            <a:r>
              <a:rPr lang="hr-HR" b="1" dirty="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režima</a:t>
            </a:r>
            <a:r>
              <a:rPr lang="hr-HR" dirty="0" smtClean="0">
                <a:latin typeface="Arial" panose="020B0604020202020204" pitchFamily="34" charset="0"/>
                <a:cs typeface="Arial" panose="020B0604020202020204" pitchFamily="34" charset="0"/>
              </a:rPr>
              <a:t>.</a:t>
            </a:r>
            <a:r>
              <a:rPr lang="hr-HR" dirty="0"/>
              <a:t> </a:t>
            </a:r>
            <a:endParaRPr lang="hr-HR" dirty="0" smtClean="0"/>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3.   UREDBA </a:t>
            </a:r>
            <a:r>
              <a:rPr lang="hr-HR" b="1" dirty="0">
                <a:latin typeface="Arial" panose="020B0604020202020204" pitchFamily="34" charset="0"/>
                <a:cs typeface="Arial" panose="020B0604020202020204" pitchFamily="34" charset="0"/>
              </a:rPr>
              <a:t>VIJEĆA </a:t>
            </a:r>
            <a:r>
              <a:rPr lang="hr-HR" dirty="0">
                <a:latin typeface="Arial" panose="020B0604020202020204" pitchFamily="34" charset="0"/>
                <a:cs typeface="Arial" panose="020B0604020202020204" pitchFamily="34" charset="0"/>
              </a:rPr>
              <a:t>(EU) </a:t>
            </a:r>
            <a:r>
              <a:rPr lang="hr-HR" b="1" dirty="0">
                <a:latin typeface="Arial" panose="020B0604020202020204" pitchFamily="34" charset="0"/>
                <a:cs typeface="Arial" panose="020B0604020202020204" pitchFamily="34" charset="0"/>
              </a:rPr>
              <a:t>br. 2016/1104 </a:t>
            </a:r>
            <a:r>
              <a:rPr lang="hr-HR" dirty="0">
                <a:latin typeface="Arial" panose="020B0604020202020204" pitchFamily="34" charset="0"/>
                <a:cs typeface="Arial" panose="020B0604020202020204" pitchFamily="34" charset="0"/>
              </a:rPr>
              <a:t>od 24. lipnja 2016. o provedbi pojačane suradnje u području nadležnosti, mjerodavnog prava te priznavanja i izvršenja odluka u stvarima imovinskih posljedica </a:t>
            </a:r>
            <a:r>
              <a:rPr lang="hr-HR" b="1" dirty="0">
                <a:latin typeface="Arial" panose="020B0604020202020204" pitchFamily="34" charset="0"/>
                <a:cs typeface="Arial" panose="020B0604020202020204" pitchFamily="34" charset="0"/>
              </a:rPr>
              <a:t>registriranih partnerstava</a:t>
            </a:r>
          </a:p>
          <a:p>
            <a:pPr algn="just"/>
            <a:endParaRPr lang="hr-HR" dirty="0" smtClean="0">
              <a:latin typeface="Arial" panose="020B0604020202020204" pitchFamily="34" charset="0"/>
              <a:cs typeface="Arial" panose="020B0604020202020204" pitchFamily="34" charset="0"/>
            </a:endParaRPr>
          </a:p>
          <a:p>
            <a:pPr marL="109728" indent="0" algn="just">
              <a:buNone/>
            </a:pPr>
            <a:r>
              <a:rPr lang="hr-HR" b="1" dirty="0" smtClean="0">
                <a:latin typeface="Arial" panose="020B0604020202020204" pitchFamily="34" charset="0"/>
                <a:cs typeface="Arial" panose="020B0604020202020204" pitchFamily="34" charset="0"/>
              </a:rPr>
              <a:t>Obje se primjenjuju</a:t>
            </a:r>
            <a:r>
              <a:rPr lang="hr-HR" dirty="0" smtClean="0">
                <a:latin typeface="Arial" panose="020B0604020202020204" pitchFamily="34" charset="0"/>
                <a:cs typeface="Arial" panose="020B0604020202020204" pitchFamily="34" charset="0"/>
              </a:rPr>
              <a:t> </a:t>
            </a:r>
            <a:r>
              <a:rPr lang="hr-HR" b="1" dirty="0">
                <a:latin typeface="Arial" panose="020B0604020202020204" pitchFamily="34" charset="0"/>
                <a:cs typeface="Arial" panose="020B0604020202020204" pitchFamily="34" charset="0"/>
              </a:rPr>
              <a:t>u</a:t>
            </a:r>
            <a:r>
              <a:rPr lang="hr-HR"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Švedskoj, Belgiji, Grčkoj, </a:t>
            </a:r>
            <a:r>
              <a:rPr lang="hr-HR" b="1" dirty="0" smtClean="0">
                <a:latin typeface="Arial" panose="020B0604020202020204" pitchFamily="34" charset="0"/>
                <a:cs typeface="Arial" panose="020B0604020202020204" pitchFamily="34" charset="0"/>
              </a:rPr>
              <a:t>Hrvatskoj</a:t>
            </a:r>
            <a:r>
              <a:rPr lang="hr-HR" dirty="0" smtClean="0">
                <a:latin typeface="Arial" panose="020B0604020202020204" pitchFamily="34" charset="0"/>
                <a:cs typeface="Arial" panose="020B0604020202020204" pitchFamily="34" charset="0"/>
              </a:rPr>
              <a:t>, Sloveniji, Španjolskoj, Francuskoj, Portugalu, Italiji, Malti, Luksemburgu, Njemačkoj, Češkoj, Nizozemskoj, Austriji, Bugarskoj, Finskoj </a:t>
            </a:r>
            <a:r>
              <a:rPr lang="hr-HR" dirty="0">
                <a:latin typeface="Arial" panose="020B0604020202020204" pitchFamily="34" charset="0"/>
                <a:cs typeface="Arial" panose="020B0604020202020204" pitchFamily="34" charset="0"/>
              </a:rPr>
              <a:t>i </a:t>
            </a:r>
            <a:r>
              <a:rPr lang="hr-HR" dirty="0" smtClean="0">
                <a:latin typeface="Arial" panose="020B0604020202020204" pitchFamily="34" charset="0"/>
                <a:cs typeface="Arial" panose="020B0604020202020204" pitchFamily="34" charset="0"/>
              </a:rPr>
              <a:t>Cipru.</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62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95536" y="2636912"/>
            <a:ext cx="8291264" cy="3370379"/>
          </a:xfrm>
        </p:spPr>
        <p:txBody>
          <a:bodyPr/>
          <a:lstStyle/>
          <a:p>
            <a:pPr marL="109728" indent="0" algn="just">
              <a:buNone/>
            </a:pPr>
            <a:r>
              <a:rPr lang="hr-HR" b="1" dirty="0" smtClean="0">
                <a:latin typeface="Arial" panose="020B0604020202020204" pitchFamily="34" charset="0"/>
                <a:cs typeface="Arial" panose="020B0604020202020204" pitchFamily="34" charset="0"/>
              </a:rPr>
              <a:t>UREDBA VIJEĆA ( EU ) br. 2019/1111 </a:t>
            </a:r>
            <a:r>
              <a:rPr lang="vi-VN" dirty="0" smtClean="0">
                <a:latin typeface="Arial" panose="020B0604020202020204" pitchFamily="34" charset="0"/>
                <a:cs typeface="Arial" panose="020B0604020202020204" pitchFamily="34" charset="0"/>
              </a:rPr>
              <a:t>od </a:t>
            </a:r>
            <a:r>
              <a:rPr lang="vi-VN" dirty="0">
                <a:latin typeface="Arial" panose="020B0604020202020204" pitchFamily="34" charset="0"/>
                <a:cs typeface="Arial" panose="020B0604020202020204" pitchFamily="34" charset="0"/>
              </a:rPr>
              <a:t>25. lipnja 2019. o nadležnosti, priznavanju i izvršenju odluka u bračnim sporovima i u stvarima povezanima s roditeljskom odgovornošću te o međunarodnoj otmici djece (preinaka), kojom se stavlja izvan snage Uredba (EZ) br. 2201/2003</a:t>
            </a:r>
            <a:r>
              <a:rPr lang="vi-VN" dirty="0" smtClean="0">
                <a:latin typeface="Arial" panose="020B0604020202020204" pitchFamily="34" charset="0"/>
                <a:cs typeface="Arial" panose="020B0604020202020204" pitchFamily="34" charset="0"/>
              </a:rPr>
              <a:t>.</a:t>
            </a:r>
            <a:endParaRPr lang="hr-HR" dirty="0" smtClean="0">
              <a:latin typeface="Arial" panose="020B0604020202020204" pitchFamily="34" charset="0"/>
              <a:cs typeface="Arial" panose="020B0604020202020204" pitchFamily="34" charset="0"/>
            </a:endParaRPr>
          </a:p>
          <a:p>
            <a:pPr marL="109728" indent="0">
              <a:buNone/>
            </a:pPr>
            <a:r>
              <a:rPr lang="hr-HR" b="1" dirty="0" smtClean="0">
                <a:latin typeface="Arial" panose="020B0604020202020204" pitchFamily="34" charset="0"/>
                <a:cs typeface="Arial" panose="020B0604020202020204" pitchFamily="34" charset="0"/>
              </a:rPr>
              <a:t>Bruxelles II </a:t>
            </a:r>
            <a:r>
              <a:rPr lang="hr-HR" b="1" dirty="0" err="1" smtClean="0">
                <a:latin typeface="Arial" panose="020B0604020202020204" pitchFamily="34" charset="0"/>
                <a:cs typeface="Arial" panose="020B0604020202020204" pitchFamily="34" charset="0"/>
              </a:rPr>
              <a:t>ter</a:t>
            </a:r>
            <a:r>
              <a:rPr lang="hr-HR" b="1"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ili</a:t>
            </a:r>
            <a:r>
              <a:rPr lang="hr-HR" b="1" dirty="0" smtClean="0">
                <a:latin typeface="Arial" panose="020B0604020202020204" pitchFamily="34" charset="0"/>
                <a:cs typeface="Arial" panose="020B0604020202020204" pitchFamily="34" charset="0"/>
              </a:rPr>
              <a:t> </a:t>
            </a:r>
            <a:r>
              <a:rPr lang="hr-HR" b="1" dirty="0" smtClean="0">
                <a:latin typeface="Arial" panose="020B0604020202020204" pitchFamily="34" charset="0"/>
                <a:cs typeface="Arial" panose="020B0604020202020204" pitchFamily="34" charset="0"/>
              </a:rPr>
              <a:t>b </a:t>
            </a:r>
            <a:r>
              <a:rPr lang="hr-HR" dirty="0" smtClean="0">
                <a:latin typeface="Arial" panose="020B0604020202020204" pitchFamily="34" charset="0"/>
                <a:cs typeface="Arial" panose="020B0604020202020204" pitchFamily="34" charset="0"/>
              </a:rPr>
              <a:t>ili</a:t>
            </a:r>
            <a:r>
              <a:rPr lang="hr-HR" b="1" dirty="0" smtClean="0">
                <a:latin typeface="Arial" panose="020B0604020202020204" pitchFamily="34" charset="0"/>
                <a:cs typeface="Arial" panose="020B0604020202020204" pitchFamily="34" charset="0"/>
              </a:rPr>
              <a:t> preinačena</a:t>
            </a:r>
            <a:endParaRPr lang="hr-HR" b="1"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7544" y="274638"/>
            <a:ext cx="8219256" cy="2074242"/>
          </a:xfrm>
        </p:spPr>
        <p:txBody>
          <a:bodyPr>
            <a:normAutofit fontScale="90000"/>
          </a:bodyPr>
          <a:lstStyle/>
          <a:p>
            <a:r>
              <a:rPr lang="hr-HR" dirty="0" smtClean="0">
                <a:latin typeface="Arial" panose="020B0604020202020204" pitchFamily="34" charset="0"/>
                <a:cs typeface="Arial" panose="020B0604020202020204" pitchFamily="34" charset="0"/>
              </a:rPr>
              <a:t>UREDBE EU KOJE SADRŽE SAMO ODREDBE O NADLEŽNOSTI, PRIZNANJU I OVRSI</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31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39552" y="1052736"/>
            <a:ext cx="8147248" cy="5040560"/>
          </a:xfrm>
        </p:spPr>
        <p:txBody>
          <a:bodyPr>
            <a:normAutofit lnSpcReduction="10000"/>
          </a:bodyPr>
          <a:lstStyle/>
          <a:p>
            <a:pPr marL="109728" indent="0" algn="just">
              <a:buNone/>
            </a:pPr>
            <a:r>
              <a:rPr lang="hr-HR" dirty="0" smtClean="0">
                <a:latin typeface="Arial" panose="020B0604020202020204" pitchFamily="34" charset="0"/>
                <a:cs typeface="Arial" panose="020B0604020202020204" pitchFamily="34" charset="0"/>
              </a:rPr>
              <a:t>-  Uredba </a:t>
            </a:r>
            <a:r>
              <a:rPr lang="hr-HR" dirty="0">
                <a:latin typeface="Arial" panose="020B0604020202020204" pitchFamily="34" charset="0"/>
                <a:cs typeface="Arial" panose="020B0604020202020204" pitchFamily="34" charset="0"/>
              </a:rPr>
              <a:t>se primjenjuje u svim državama članicama Europske unije </a:t>
            </a:r>
            <a:r>
              <a:rPr lang="hr-HR" b="1" dirty="0">
                <a:latin typeface="Arial" panose="020B0604020202020204" pitchFamily="34" charset="0"/>
                <a:cs typeface="Arial" panose="020B0604020202020204" pitchFamily="34" charset="0"/>
              </a:rPr>
              <a:t>osim u Danskoj</a:t>
            </a:r>
            <a:r>
              <a:rPr lang="hr-HR" dirty="0" smtClean="0">
                <a:latin typeface="Arial" panose="020B0604020202020204" pitchFamily="34" charset="0"/>
                <a:cs typeface="Arial" panose="020B0604020202020204" pitchFamily="34" charset="0"/>
              </a:rPr>
              <a:t>.</a:t>
            </a:r>
          </a:p>
          <a:p>
            <a:pPr algn="just">
              <a:buFontTx/>
              <a:buChar char="-"/>
            </a:pPr>
            <a:endParaRPr lang="hr-HR" dirty="0" smtClean="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Sudska </a:t>
            </a:r>
            <a:r>
              <a:rPr lang="hr-HR" dirty="0">
                <a:latin typeface="Arial" panose="020B0604020202020204" pitchFamily="34" charset="0"/>
                <a:cs typeface="Arial" panose="020B0604020202020204" pitchFamily="34" charset="0"/>
              </a:rPr>
              <a:t>odluka donesena u državi članici </a:t>
            </a:r>
            <a:r>
              <a:rPr lang="hr-HR" b="1" dirty="0">
                <a:latin typeface="Arial" panose="020B0604020202020204" pitchFamily="34" charset="0"/>
                <a:cs typeface="Arial" panose="020B0604020202020204" pitchFamily="34" charset="0"/>
              </a:rPr>
              <a:t>priznaje</a:t>
            </a:r>
            <a:r>
              <a:rPr lang="hr-HR" dirty="0">
                <a:latin typeface="Arial" panose="020B0604020202020204" pitchFamily="34" charset="0"/>
                <a:cs typeface="Arial" panose="020B0604020202020204" pitchFamily="34" charset="0"/>
              </a:rPr>
              <a:t> se u drugim državama članicama </a:t>
            </a:r>
            <a:r>
              <a:rPr lang="hr-HR" b="1" dirty="0">
                <a:latin typeface="Arial" panose="020B0604020202020204" pitchFamily="34" charset="0"/>
                <a:cs typeface="Arial" panose="020B0604020202020204" pitchFamily="34" charset="0"/>
              </a:rPr>
              <a:t>bez potrebe za bilo kakvim posebnim postupkom</a:t>
            </a:r>
            <a:r>
              <a:rPr lang="hr-HR" dirty="0" smtClean="0">
                <a:latin typeface="Arial" panose="020B0604020202020204" pitchFamily="34" charset="0"/>
                <a:cs typeface="Arial" panose="020B0604020202020204" pitchFamily="34" charset="0"/>
              </a:rPr>
              <a:t>.</a:t>
            </a:r>
          </a:p>
          <a:p>
            <a:pPr marL="109728" indent="0" algn="just">
              <a:buNone/>
            </a:pPr>
            <a:endParaRPr lang="hr-HR" dirty="0">
              <a:latin typeface="Arial" panose="020B0604020202020204" pitchFamily="34" charset="0"/>
              <a:cs typeface="Arial" panose="020B0604020202020204" pitchFamily="34" charset="0"/>
            </a:endParaRPr>
          </a:p>
          <a:p>
            <a:pPr marL="109728" indent="0" algn="just">
              <a:buNone/>
            </a:pPr>
            <a:r>
              <a:rPr lang="hr-HR" dirty="0" smtClean="0">
                <a:latin typeface="Arial" panose="020B0604020202020204" pitchFamily="34" charset="0"/>
                <a:cs typeface="Arial" panose="020B0604020202020204" pitchFamily="34" charset="0"/>
              </a:rPr>
              <a:t>-     Odluka </a:t>
            </a:r>
            <a:r>
              <a:rPr lang="hr-HR" dirty="0">
                <a:latin typeface="Arial" panose="020B0604020202020204" pitchFamily="34" charset="0"/>
                <a:cs typeface="Arial" panose="020B0604020202020204" pitchFamily="34" charset="0"/>
              </a:rPr>
              <a:t>u stvarima povezanima s </a:t>
            </a:r>
            <a:r>
              <a:rPr lang="hr-HR" b="1" dirty="0">
                <a:latin typeface="Arial" panose="020B0604020202020204" pitchFamily="34" charset="0"/>
                <a:cs typeface="Arial" panose="020B0604020202020204" pitchFamily="34" charset="0"/>
              </a:rPr>
              <a:t>roditeljskom odgovornošću</a:t>
            </a:r>
            <a:r>
              <a:rPr lang="hr-HR" dirty="0">
                <a:latin typeface="Arial" panose="020B0604020202020204" pitchFamily="34" charset="0"/>
                <a:cs typeface="Arial" panose="020B0604020202020204" pitchFamily="34" charset="0"/>
              </a:rPr>
              <a:t> koja je donesena u državi članici i koja je u toj državi članici izvršiva, </a:t>
            </a:r>
            <a:r>
              <a:rPr lang="hr-HR" b="1" dirty="0">
                <a:latin typeface="Arial" panose="020B0604020202020204" pitchFamily="34" charset="0"/>
                <a:cs typeface="Arial" panose="020B0604020202020204" pitchFamily="34" charset="0"/>
              </a:rPr>
              <a:t>izvršiva je i u drugim državama članicama bez potrebe za ikakvim proglašenjem </a:t>
            </a:r>
            <a:r>
              <a:rPr lang="hr-HR" b="1" dirty="0" smtClean="0">
                <a:latin typeface="Arial" panose="020B0604020202020204" pitchFamily="34" charset="0"/>
                <a:cs typeface="Arial" panose="020B0604020202020204" pitchFamily="34" charset="0"/>
              </a:rPr>
              <a:t>izvršivosti</a:t>
            </a:r>
            <a:r>
              <a:rPr lang="hr-HR" dirty="0" smtClean="0">
                <a:latin typeface="Arial" panose="020B0604020202020204" pitchFamily="34" charset="0"/>
                <a:cs typeface="Arial" panose="020B0604020202020204" pitchFamily="34" charset="0"/>
              </a:rPr>
              <a:t>.</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027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Gomil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omil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391</TotalTime>
  <Words>2048</Words>
  <Application>Microsoft Office PowerPoint</Application>
  <PresentationFormat>Prikaz na zaslonu (4:3)</PresentationFormat>
  <Paragraphs>166</Paragraphs>
  <Slides>32</Slides>
  <Notes>0</Notes>
  <HiddenSlides>0</HiddenSlides>
  <MMClips>0</MMClips>
  <ScaleCrop>false</ScaleCrop>
  <HeadingPairs>
    <vt:vector size="4" baseType="variant">
      <vt:variant>
        <vt:lpstr>Tema</vt:lpstr>
      </vt:variant>
      <vt:variant>
        <vt:i4>1</vt:i4>
      </vt:variant>
      <vt:variant>
        <vt:lpstr>Naslovi slajdova</vt:lpstr>
      </vt:variant>
      <vt:variant>
        <vt:i4>32</vt:i4>
      </vt:variant>
    </vt:vector>
  </HeadingPairs>
  <TitlesOfParts>
    <vt:vector size="33" baseType="lpstr">
      <vt:lpstr>Gomilanje</vt:lpstr>
      <vt:lpstr>Uredbe o pojačanoj suradnji i pravni izvori mjerodavnog prava u obiteljskim postupcima</vt:lpstr>
      <vt:lpstr>   UVOD</vt:lpstr>
      <vt:lpstr>PowerPointova prezentacija</vt:lpstr>
      <vt:lpstr>PowerPointova prezentacija</vt:lpstr>
      <vt:lpstr>POJAČANA SURADNJA</vt:lpstr>
      <vt:lpstr>PowerPointova prezentacija</vt:lpstr>
      <vt:lpstr>PowerPointova prezentacija</vt:lpstr>
      <vt:lpstr>UREDBE EU KOJE SADRŽE SAMO ODREDBE O NADLEŽNOSTI, PRIZNANJU I OVRSI</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HIJERARHIJSKA PRIMJENA INSTRUMENATA MPP-a</vt:lpstr>
      <vt:lpstr>PowerPointova prezentacija</vt:lpstr>
      <vt:lpstr>PowerPointova prezentacija</vt:lpstr>
      <vt:lpstr>PowerPointova prezentacija</vt:lpstr>
      <vt:lpstr>PowerPointova prezentacija</vt:lpstr>
      <vt:lpstr>PowerPointova prezentacija</vt:lpstr>
    </vt:vector>
  </TitlesOfParts>
  <Company>MPRH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Korisnik</dc:creator>
  <cp:lastModifiedBy>Korisnik</cp:lastModifiedBy>
  <cp:revision>95</cp:revision>
  <dcterms:created xsi:type="dcterms:W3CDTF">2022-11-04T10:30:19Z</dcterms:created>
  <dcterms:modified xsi:type="dcterms:W3CDTF">2022-11-05T09:09:50Z</dcterms:modified>
</cp:coreProperties>
</file>